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notesMasterIdLst>
    <p:notesMasterId r:id="rId15"/>
  </p:notesMasterIdLst>
  <p:sldIdLst>
    <p:sldId id="285" r:id="rId2"/>
    <p:sldId id="268" r:id="rId3"/>
    <p:sldId id="271" r:id="rId4"/>
    <p:sldId id="276" r:id="rId5"/>
    <p:sldId id="290" r:id="rId6"/>
    <p:sldId id="269" r:id="rId7"/>
    <p:sldId id="274" r:id="rId8"/>
    <p:sldId id="282" r:id="rId9"/>
    <p:sldId id="288" r:id="rId10"/>
    <p:sldId id="278" r:id="rId11"/>
    <p:sldId id="291" r:id="rId12"/>
    <p:sldId id="284" r:id="rId13"/>
    <p:sldId id="277" r:id="rId14"/>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808080"/>
    <a:srgbClr val="FFCCCC"/>
    <a:srgbClr val="CC99FF"/>
    <a:srgbClr val="808000"/>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2" autoAdjust="0"/>
    <p:restoredTop sz="93250" autoAdjust="0"/>
  </p:normalViewPr>
  <p:slideViewPr>
    <p:cSldViewPr>
      <p:cViewPr>
        <p:scale>
          <a:sx n="70" d="100"/>
          <a:sy n="70" d="100"/>
        </p:scale>
        <p:origin x="-1380" y="-6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SG"/>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E6E8E297-DCDF-4C12-B817-D7F7E5A9D618}" type="datetimeFigureOut">
              <a:rPr lang="en-SG" smtClean="0"/>
              <a:t>14/5/2018</a:t>
            </a:fld>
            <a:endParaRPr lang="en-SG"/>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SG"/>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SG"/>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ED0E5093-B15A-4311-85CE-8E05FC5A487B}" type="slidenum">
              <a:rPr lang="en-SG" smtClean="0"/>
              <a:t>‹#›</a:t>
            </a:fld>
            <a:endParaRPr lang="en-SG"/>
          </a:p>
        </p:txBody>
      </p:sp>
    </p:spTree>
    <p:extLst>
      <p:ext uri="{BB962C8B-B14F-4D97-AF65-F5344CB8AC3E}">
        <p14:creationId xmlns:p14="http://schemas.microsoft.com/office/powerpoint/2010/main" val="40593524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SG"/>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SG"/>
          </a:p>
        </p:txBody>
      </p:sp>
    </p:spTree>
    <p:extLst>
      <p:ext uri="{BB962C8B-B14F-4D97-AF65-F5344CB8AC3E}">
        <p14:creationId xmlns:p14="http://schemas.microsoft.com/office/powerpoint/2010/main" val="1606897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S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405CA047-F7DA-4905-8632-AC888FBC956F}" type="datetimeFigureOut">
              <a:rPr lang="en-SG" altLang="en-US">
                <a:solidFill>
                  <a:prstClr val="black"/>
                </a:solidFill>
                <a:cs typeface="Arial" charset="0"/>
              </a:rPr>
              <a:pPr fontAlgn="base">
                <a:spcBef>
                  <a:spcPct val="0"/>
                </a:spcBef>
                <a:spcAft>
                  <a:spcPct val="0"/>
                </a:spcAft>
                <a:defRPr/>
              </a:pPr>
              <a:t>14/5/2018</a:t>
            </a:fld>
            <a:endParaRPr lang="en-SG" altLang="en-US">
              <a:solidFill>
                <a:prstClr val="black"/>
              </a:solidFill>
              <a:cs typeface="Arial" charset="0"/>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endParaRPr lang="en-SG" altLang="en-US">
              <a:solidFill>
                <a:prstClr val="black"/>
              </a:solidFill>
              <a:cs typeface="Arial" charset="0"/>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1F639ABA-946F-4060-BBA8-EF6C653B7F59}" type="slidenum">
              <a:rPr lang="en-SG" altLang="en-US">
                <a:solidFill>
                  <a:prstClr val="black"/>
                </a:solidFill>
                <a:cs typeface="Arial" charset="0"/>
              </a:rPr>
              <a:pPr fontAlgn="base">
                <a:spcBef>
                  <a:spcPct val="0"/>
                </a:spcBef>
                <a:spcAft>
                  <a:spcPct val="0"/>
                </a:spcAft>
                <a:defRPr/>
              </a:pPr>
              <a:t>‹#›</a:t>
            </a:fld>
            <a:endParaRPr lang="en-SG" altLang="en-US">
              <a:solidFill>
                <a:prstClr val="black"/>
              </a:solidFill>
              <a:cs typeface="Arial" charset="0"/>
            </a:endParaRPr>
          </a:p>
        </p:txBody>
      </p:sp>
    </p:spTree>
    <p:extLst>
      <p:ext uri="{BB962C8B-B14F-4D97-AF65-F5344CB8AC3E}">
        <p14:creationId xmlns:p14="http://schemas.microsoft.com/office/powerpoint/2010/main" val="6396126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SG"/>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D54D9BFB-9C70-442B-A0EE-2F01D8D4C742}" type="datetimeFigureOut">
              <a:rPr lang="en-SG" altLang="en-US">
                <a:solidFill>
                  <a:prstClr val="black"/>
                </a:solidFill>
                <a:cs typeface="Arial" charset="0"/>
              </a:rPr>
              <a:pPr fontAlgn="base">
                <a:spcBef>
                  <a:spcPct val="0"/>
                </a:spcBef>
                <a:spcAft>
                  <a:spcPct val="0"/>
                </a:spcAft>
                <a:defRPr/>
              </a:pPr>
              <a:t>14/5/2018</a:t>
            </a:fld>
            <a:endParaRPr lang="en-SG" altLang="en-US">
              <a:solidFill>
                <a:prstClr val="black"/>
              </a:solidFill>
              <a:cs typeface="Arial" charset="0"/>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endParaRPr lang="en-SG" altLang="en-US">
              <a:solidFill>
                <a:prstClr val="black"/>
              </a:solidFill>
              <a:cs typeface="Arial" charset="0"/>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9009EE81-3E98-466A-8184-2EB0A0B7B9C8}" type="slidenum">
              <a:rPr lang="en-SG" altLang="en-US">
                <a:solidFill>
                  <a:prstClr val="black"/>
                </a:solidFill>
                <a:cs typeface="Arial" charset="0"/>
              </a:rPr>
              <a:pPr fontAlgn="base">
                <a:spcBef>
                  <a:spcPct val="0"/>
                </a:spcBef>
                <a:spcAft>
                  <a:spcPct val="0"/>
                </a:spcAft>
                <a:defRPr/>
              </a:pPr>
              <a:t>‹#›</a:t>
            </a:fld>
            <a:endParaRPr lang="en-SG" altLang="en-US">
              <a:solidFill>
                <a:prstClr val="black"/>
              </a:solidFill>
              <a:cs typeface="Arial" charset="0"/>
            </a:endParaRPr>
          </a:p>
        </p:txBody>
      </p:sp>
    </p:spTree>
    <p:extLst>
      <p:ext uri="{BB962C8B-B14F-4D97-AF65-F5344CB8AC3E}">
        <p14:creationId xmlns:p14="http://schemas.microsoft.com/office/powerpoint/2010/main" val="19143960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93663" y="6565900"/>
            <a:ext cx="35718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F9470AC5-4917-4BB4-A316-5B1D7436829B}" type="slidenum">
              <a:rPr lang="en-US" altLang="en-US" sz="1100" smtClean="0">
                <a:solidFill>
                  <a:srgbClr val="F2F2F2"/>
                </a:solidFill>
                <a:latin typeface="Arial" charset="0"/>
                <a:cs typeface="Arial" charset="0"/>
              </a:rPr>
              <a:pPr fontAlgn="base">
                <a:spcBef>
                  <a:spcPct val="0"/>
                </a:spcBef>
                <a:spcAft>
                  <a:spcPct val="0"/>
                </a:spcAft>
                <a:defRPr/>
              </a:pPr>
              <a:t>‹#›</a:t>
            </a:fld>
            <a:endParaRPr lang="en-SG" altLang="en-US" smtClean="0">
              <a:solidFill>
                <a:srgbClr val="F2F2F2"/>
              </a:solidFill>
              <a:latin typeface="Arial" charset="0"/>
              <a:cs typeface="Arial" charset="0"/>
            </a:endParaRP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51520" y="116632"/>
            <a:ext cx="8229600" cy="1143000"/>
          </a:xfrm>
        </p:spPr>
        <p:txBody>
          <a:bodyPr>
            <a:normAutofit/>
          </a:bodyPr>
          <a:lstStyle>
            <a:lvl1pPr algn="l">
              <a:defRPr sz="3200" b="1" u="sng">
                <a:solidFill>
                  <a:srgbClr val="F15A22"/>
                </a:solidFill>
              </a:defRPr>
            </a:lvl1pPr>
          </a:lstStyle>
          <a:p>
            <a:r>
              <a:rPr lang="en-US" dirty="0" smtClean="0"/>
              <a:t>Click to edit Master title style</a:t>
            </a:r>
            <a:endParaRPr lang="en-SG" dirty="0"/>
          </a:p>
        </p:txBody>
      </p:sp>
      <p:sp>
        <p:nvSpPr>
          <p:cNvPr id="3" name="Content Placeholder 2"/>
          <p:cNvSpPr>
            <a:spLocks noGrp="1"/>
          </p:cNvSpPr>
          <p:nvPr>
            <p:ph idx="1"/>
          </p:nvPr>
        </p:nvSpPr>
        <p:spPr/>
        <p:txBody>
          <a:bodyPr>
            <a:normAutofit/>
          </a:bodyPr>
          <a:lstStyle>
            <a:lvl1pPr>
              <a:defRPr sz="2800"/>
            </a:lvl1pPr>
            <a:lvl2pPr>
              <a:defRPr sz="2400"/>
            </a:lvl2pPr>
            <a:lvl3pPr>
              <a:defRPr sz="20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SG" dirty="0"/>
          </a:p>
        </p:txBody>
      </p:sp>
      <p:sp>
        <p:nvSpPr>
          <p:cNvPr id="6" name="Footer Placeholder 4"/>
          <p:cNvSpPr>
            <a:spLocks noGrp="1"/>
          </p:cNvSpPr>
          <p:nvPr>
            <p:ph type="ftr" sz="quarter" idx="10"/>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endParaRPr lang="en-SG" altLang="en-US">
              <a:solidFill>
                <a:prstClr val="black"/>
              </a:solidFill>
              <a:cs typeface="Arial" charset="0"/>
            </a:endParaRPr>
          </a:p>
        </p:txBody>
      </p:sp>
      <p:sp>
        <p:nvSpPr>
          <p:cNvPr id="7" name="Slide Number Placeholder 5"/>
          <p:cNvSpPr>
            <a:spLocks noGrp="1"/>
          </p:cNvSpPr>
          <p:nvPr>
            <p:ph type="sldNum" sz="quarter" idx="11"/>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B6085741-14BF-4AD1-B43B-B93A1A7F675E}" type="slidenum">
              <a:rPr lang="en-SG" altLang="en-US">
                <a:solidFill>
                  <a:prstClr val="black"/>
                </a:solidFill>
                <a:cs typeface="Arial" charset="0"/>
              </a:rPr>
              <a:pPr fontAlgn="base">
                <a:spcBef>
                  <a:spcPct val="0"/>
                </a:spcBef>
                <a:spcAft>
                  <a:spcPct val="0"/>
                </a:spcAft>
                <a:defRPr/>
              </a:pPr>
              <a:t>‹#›</a:t>
            </a:fld>
            <a:endParaRPr lang="en-SG" altLang="en-US">
              <a:solidFill>
                <a:prstClr val="black"/>
              </a:solidFill>
              <a:cs typeface="Arial" charset="0"/>
            </a:endParaRPr>
          </a:p>
        </p:txBody>
      </p:sp>
    </p:spTree>
    <p:extLst>
      <p:ext uri="{BB962C8B-B14F-4D97-AF65-F5344CB8AC3E}">
        <p14:creationId xmlns:p14="http://schemas.microsoft.com/office/powerpoint/2010/main" val="692029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SG"/>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B7FAF4DA-DD69-4F88-AB76-17473D1845BD}" type="datetimeFigureOut">
              <a:rPr lang="en-SG" altLang="en-US">
                <a:solidFill>
                  <a:prstClr val="black"/>
                </a:solidFill>
                <a:cs typeface="Arial" charset="0"/>
              </a:rPr>
              <a:pPr fontAlgn="base">
                <a:spcBef>
                  <a:spcPct val="0"/>
                </a:spcBef>
                <a:spcAft>
                  <a:spcPct val="0"/>
                </a:spcAft>
                <a:defRPr/>
              </a:pPr>
              <a:t>14/5/2018</a:t>
            </a:fld>
            <a:endParaRPr lang="en-SG" altLang="en-US">
              <a:solidFill>
                <a:prstClr val="black"/>
              </a:solidFill>
              <a:cs typeface="Arial" charset="0"/>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endParaRPr lang="en-SG" altLang="en-US">
              <a:solidFill>
                <a:prstClr val="black"/>
              </a:solidFill>
              <a:cs typeface="Arial" charset="0"/>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084B0B4B-9802-46B1-9521-5DB1A87A5380}" type="slidenum">
              <a:rPr lang="en-SG" altLang="en-US">
                <a:solidFill>
                  <a:prstClr val="black"/>
                </a:solidFill>
                <a:cs typeface="Arial" charset="0"/>
              </a:rPr>
              <a:pPr fontAlgn="base">
                <a:spcBef>
                  <a:spcPct val="0"/>
                </a:spcBef>
                <a:spcAft>
                  <a:spcPct val="0"/>
                </a:spcAft>
                <a:defRPr/>
              </a:pPr>
              <a:t>‹#›</a:t>
            </a:fld>
            <a:endParaRPr lang="en-SG" altLang="en-US">
              <a:solidFill>
                <a:prstClr val="black"/>
              </a:solidFill>
              <a:cs typeface="Arial" charset="0"/>
            </a:endParaRPr>
          </a:p>
        </p:txBody>
      </p:sp>
    </p:spTree>
    <p:extLst>
      <p:ext uri="{BB962C8B-B14F-4D97-AF65-F5344CB8AC3E}">
        <p14:creationId xmlns:p14="http://schemas.microsoft.com/office/powerpoint/2010/main" val="30569611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SG"/>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5"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3E98395D-2A12-456A-97EB-3CCC4DB4C1AB}" type="datetimeFigureOut">
              <a:rPr lang="en-SG" altLang="en-US">
                <a:solidFill>
                  <a:prstClr val="black"/>
                </a:solidFill>
                <a:cs typeface="Arial" charset="0"/>
              </a:rPr>
              <a:pPr fontAlgn="base">
                <a:spcBef>
                  <a:spcPct val="0"/>
                </a:spcBef>
                <a:spcAft>
                  <a:spcPct val="0"/>
                </a:spcAft>
                <a:defRPr/>
              </a:pPr>
              <a:t>14/5/2018</a:t>
            </a:fld>
            <a:endParaRPr lang="en-SG" altLang="en-US">
              <a:solidFill>
                <a:prstClr val="black"/>
              </a:solidFill>
              <a:cs typeface="Arial" charset="0"/>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endParaRPr lang="en-SG" altLang="en-US">
              <a:solidFill>
                <a:prstClr val="black"/>
              </a:solidFill>
              <a:cs typeface="Arial" charset="0"/>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3A826999-462D-460A-A817-D5E9B87CE609}" type="slidenum">
              <a:rPr lang="en-SG" altLang="en-US">
                <a:solidFill>
                  <a:prstClr val="black"/>
                </a:solidFill>
                <a:cs typeface="Arial" charset="0"/>
              </a:rPr>
              <a:pPr fontAlgn="base">
                <a:spcBef>
                  <a:spcPct val="0"/>
                </a:spcBef>
                <a:spcAft>
                  <a:spcPct val="0"/>
                </a:spcAft>
                <a:defRPr/>
              </a:pPr>
              <a:t>‹#›</a:t>
            </a:fld>
            <a:endParaRPr lang="en-SG" altLang="en-US">
              <a:solidFill>
                <a:prstClr val="black"/>
              </a:solidFill>
              <a:cs typeface="Arial" charset="0"/>
            </a:endParaRPr>
          </a:p>
        </p:txBody>
      </p:sp>
    </p:spTree>
    <p:extLst>
      <p:ext uri="{BB962C8B-B14F-4D97-AF65-F5344CB8AC3E}">
        <p14:creationId xmlns:p14="http://schemas.microsoft.com/office/powerpoint/2010/main" val="1884098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SG"/>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7" name="Date Placeholder 6"/>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93EAA7BF-946C-416F-A697-0F1EFAD1AA96}" type="datetimeFigureOut">
              <a:rPr lang="en-SG" altLang="en-US">
                <a:solidFill>
                  <a:prstClr val="black"/>
                </a:solidFill>
                <a:cs typeface="Arial" charset="0"/>
              </a:rPr>
              <a:pPr fontAlgn="base">
                <a:spcBef>
                  <a:spcPct val="0"/>
                </a:spcBef>
                <a:spcAft>
                  <a:spcPct val="0"/>
                </a:spcAft>
                <a:defRPr/>
              </a:pPr>
              <a:t>14/5/2018</a:t>
            </a:fld>
            <a:endParaRPr lang="en-SG" altLang="en-US">
              <a:solidFill>
                <a:prstClr val="black"/>
              </a:solidFill>
              <a:cs typeface="Arial" charset="0"/>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endParaRPr lang="en-SG" altLang="en-US">
              <a:solidFill>
                <a:prstClr val="black"/>
              </a:solidFill>
              <a:cs typeface="Arial" charset="0"/>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798CC3E2-8F9C-4B00-96DC-0756C98E0A95}" type="slidenum">
              <a:rPr lang="en-SG" altLang="en-US">
                <a:solidFill>
                  <a:prstClr val="black"/>
                </a:solidFill>
                <a:cs typeface="Arial" charset="0"/>
              </a:rPr>
              <a:pPr fontAlgn="base">
                <a:spcBef>
                  <a:spcPct val="0"/>
                </a:spcBef>
                <a:spcAft>
                  <a:spcPct val="0"/>
                </a:spcAft>
                <a:defRPr/>
              </a:pPr>
              <a:t>‹#›</a:t>
            </a:fld>
            <a:endParaRPr lang="en-SG" altLang="en-US">
              <a:solidFill>
                <a:prstClr val="black"/>
              </a:solidFill>
              <a:cs typeface="Arial" charset="0"/>
            </a:endParaRPr>
          </a:p>
        </p:txBody>
      </p:sp>
    </p:spTree>
    <p:extLst>
      <p:ext uri="{BB962C8B-B14F-4D97-AF65-F5344CB8AC3E}">
        <p14:creationId xmlns:p14="http://schemas.microsoft.com/office/powerpoint/2010/main" val="3759878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SG"/>
          </a:p>
        </p:txBody>
      </p:sp>
      <p:sp>
        <p:nvSpPr>
          <p:cNvPr id="3" name="Date Placeholder 2"/>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6A716F95-0B90-4747-8AF7-2D858C01C257}" type="datetimeFigureOut">
              <a:rPr lang="en-SG" altLang="en-US">
                <a:solidFill>
                  <a:prstClr val="black"/>
                </a:solidFill>
                <a:cs typeface="Arial" charset="0"/>
              </a:rPr>
              <a:pPr fontAlgn="base">
                <a:spcBef>
                  <a:spcPct val="0"/>
                </a:spcBef>
                <a:spcAft>
                  <a:spcPct val="0"/>
                </a:spcAft>
                <a:defRPr/>
              </a:pPr>
              <a:t>14/5/2018</a:t>
            </a:fld>
            <a:endParaRPr lang="en-SG" altLang="en-US">
              <a:solidFill>
                <a:prstClr val="black"/>
              </a:solidFill>
              <a:cs typeface="Arial" charset="0"/>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endParaRPr lang="en-SG" altLang="en-US">
              <a:solidFill>
                <a:prstClr val="black"/>
              </a:solidFill>
              <a:cs typeface="Arial" charset="0"/>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EFF119BC-64CC-4857-8937-29A136872E88}" type="slidenum">
              <a:rPr lang="en-SG" altLang="en-US">
                <a:solidFill>
                  <a:prstClr val="black"/>
                </a:solidFill>
                <a:cs typeface="Arial" charset="0"/>
              </a:rPr>
              <a:pPr fontAlgn="base">
                <a:spcBef>
                  <a:spcPct val="0"/>
                </a:spcBef>
                <a:spcAft>
                  <a:spcPct val="0"/>
                </a:spcAft>
                <a:defRPr/>
              </a:pPr>
              <a:t>‹#›</a:t>
            </a:fld>
            <a:endParaRPr lang="en-SG" altLang="en-US">
              <a:solidFill>
                <a:prstClr val="black"/>
              </a:solidFill>
              <a:cs typeface="Arial" charset="0"/>
            </a:endParaRPr>
          </a:p>
        </p:txBody>
      </p:sp>
    </p:spTree>
    <p:extLst>
      <p:ext uri="{BB962C8B-B14F-4D97-AF65-F5344CB8AC3E}">
        <p14:creationId xmlns:p14="http://schemas.microsoft.com/office/powerpoint/2010/main" val="4231844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FEFC5BE5-7357-4051-84B7-1635745E73A9}" type="datetimeFigureOut">
              <a:rPr lang="en-SG" altLang="en-US">
                <a:solidFill>
                  <a:prstClr val="black"/>
                </a:solidFill>
                <a:cs typeface="Arial" charset="0"/>
              </a:rPr>
              <a:pPr fontAlgn="base">
                <a:spcBef>
                  <a:spcPct val="0"/>
                </a:spcBef>
                <a:spcAft>
                  <a:spcPct val="0"/>
                </a:spcAft>
                <a:defRPr/>
              </a:pPr>
              <a:t>14/5/2018</a:t>
            </a:fld>
            <a:endParaRPr lang="en-SG" altLang="en-US">
              <a:solidFill>
                <a:prstClr val="black"/>
              </a:solidFill>
              <a:cs typeface="Arial" charset="0"/>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endParaRPr lang="en-SG" altLang="en-US">
              <a:solidFill>
                <a:prstClr val="black"/>
              </a:solidFill>
              <a:cs typeface="Arial" charset="0"/>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B5CE6CED-79E3-4AEA-8CFF-0615768E2FD5}" type="slidenum">
              <a:rPr lang="en-SG" altLang="en-US">
                <a:solidFill>
                  <a:prstClr val="black"/>
                </a:solidFill>
                <a:cs typeface="Arial" charset="0"/>
              </a:rPr>
              <a:pPr fontAlgn="base">
                <a:spcBef>
                  <a:spcPct val="0"/>
                </a:spcBef>
                <a:spcAft>
                  <a:spcPct val="0"/>
                </a:spcAft>
                <a:defRPr/>
              </a:pPr>
              <a:t>‹#›</a:t>
            </a:fld>
            <a:endParaRPr lang="en-SG" altLang="en-US">
              <a:solidFill>
                <a:prstClr val="black"/>
              </a:solidFill>
              <a:cs typeface="Arial" charset="0"/>
            </a:endParaRPr>
          </a:p>
        </p:txBody>
      </p:sp>
    </p:spTree>
    <p:extLst>
      <p:ext uri="{BB962C8B-B14F-4D97-AF65-F5344CB8AC3E}">
        <p14:creationId xmlns:p14="http://schemas.microsoft.com/office/powerpoint/2010/main" val="15815843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SG"/>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349143F1-A685-4B52-80D0-38D83A4B7B9E}" type="datetimeFigureOut">
              <a:rPr lang="en-SG" altLang="en-US">
                <a:solidFill>
                  <a:prstClr val="black"/>
                </a:solidFill>
                <a:cs typeface="Arial" charset="0"/>
              </a:rPr>
              <a:pPr fontAlgn="base">
                <a:spcBef>
                  <a:spcPct val="0"/>
                </a:spcBef>
                <a:spcAft>
                  <a:spcPct val="0"/>
                </a:spcAft>
                <a:defRPr/>
              </a:pPr>
              <a:t>14/5/2018</a:t>
            </a:fld>
            <a:endParaRPr lang="en-SG" altLang="en-US">
              <a:solidFill>
                <a:prstClr val="black"/>
              </a:solidFill>
              <a:cs typeface="Arial" charset="0"/>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endParaRPr lang="en-SG" altLang="en-US">
              <a:solidFill>
                <a:prstClr val="black"/>
              </a:solidFill>
              <a:cs typeface="Arial" charset="0"/>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45672BA9-AEE6-40DB-B622-F5AA2A0619CD}" type="slidenum">
              <a:rPr lang="en-SG" altLang="en-US">
                <a:solidFill>
                  <a:prstClr val="black"/>
                </a:solidFill>
                <a:cs typeface="Arial" charset="0"/>
              </a:rPr>
              <a:pPr fontAlgn="base">
                <a:spcBef>
                  <a:spcPct val="0"/>
                </a:spcBef>
                <a:spcAft>
                  <a:spcPct val="0"/>
                </a:spcAft>
                <a:defRPr/>
              </a:pPr>
              <a:t>‹#›</a:t>
            </a:fld>
            <a:endParaRPr lang="en-SG" altLang="en-US">
              <a:solidFill>
                <a:prstClr val="black"/>
              </a:solidFill>
              <a:cs typeface="Arial" charset="0"/>
            </a:endParaRPr>
          </a:p>
        </p:txBody>
      </p:sp>
    </p:spTree>
    <p:extLst>
      <p:ext uri="{BB962C8B-B14F-4D97-AF65-F5344CB8AC3E}">
        <p14:creationId xmlns:p14="http://schemas.microsoft.com/office/powerpoint/2010/main" val="1641445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SG"/>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SG"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CB800E0C-7888-45B1-A5F3-6D1346BF1632}" type="datetimeFigureOut">
              <a:rPr lang="en-SG" altLang="en-US">
                <a:solidFill>
                  <a:prstClr val="black"/>
                </a:solidFill>
                <a:cs typeface="Arial" charset="0"/>
              </a:rPr>
              <a:pPr fontAlgn="base">
                <a:spcBef>
                  <a:spcPct val="0"/>
                </a:spcBef>
                <a:spcAft>
                  <a:spcPct val="0"/>
                </a:spcAft>
                <a:defRPr/>
              </a:pPr>
              <a:t>14/5/2018</a:t>
            </a:fld>
            <a:endParaRPr lang="en-SG" altLang="en-US">
              <a:solidFill>
                <a:prstClr val="black"/>
              </a:solidFill>
              <a:cs typeface="Arial" charset="0"/>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endParaRPr lang="en-SG" altLang="en-US">
              <a:solidFill>
                <a:prstClr val="black"/>
              </a:solidFill>
              <a:cs typeface="Arial" charset="0"/>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fontAlgn="base">
              <a:spcBef>
                <a:spcPct val="0"/>
              </a:spcBef>
              <a:spcAft>
                <a:spcPct val="0"/>
              </a:spcAft>
              <a:defRPr/>
            </a:pPr>
            <a:fld id="{4157BA66-159F-4AD1-986F-2010053D9F43}" type="slidenum">
              <a:rPr lang="en-SG" altLang="en-US">
                <a:solidFill>
                  <a:prstClr val="black"/>
                </a:solidFill>
                <a:cs typeface="Arial" charset="0"/>
              </a:rPr>
              <a:pPr fontAlgn="base">
                <a:spcBef>
                  <a:spcPct val="0"/>
                </a:spcBef>
                <a:spcAft>
                  <a:spcPct val="0"/>
                </a:spcAft>
                <a:defRPr/>
              </a:pPr>
              <a:t>‹#›</a:t>
            </a:fld>
            <a:endParaRPr lang="en-SG" altLang="en-US">
              <a:solidFill>
                <a:prstClr val="black"/>
              </a:solidFill>
              <a:cs typeface="Arial" charset="0"/>
            </a:endParaRPr>
          </a:p>
        </p:txBody>
      </p:sp>
    </p:spTree>
    <p:extLst>
      <p:ext uri="{BB962C8B-B14F-4D97-AF65-F5344CB8AC3E}">
        <p14:creationId xmlns:p14="http://schemas.microsoft.com/office/powerpoint/2010/main" val="2497809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SG" altLang="en-US" smtClean="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SG" altLang="en-US" smtClean="0"/>
          </a:p>
        </p:txBody>
      </p:sp>
    </p:spTree>
    <p:extLst>
      <p:ext uri="{BB962C8B-B14F-4D97-AF65-F5344CB8AC3E}">
        <p14:creationId xmlns:p14="http://schemas.microsoft.com/office/powerpoint/2010/main" val="2945186985"/>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ctr" rtl="0" eaLnBrk="0" fontAlgn="base" hangingPunct="0">
        <a:spcBef>
          <a:spcPct val="0"/>
        </a:spcBef>
        <a:spcAft>
          <a:spcPct val="0"/>
        </a:spcAft>
        <a:defRPr sz="4400" kern="1200">
          <a:solidFill>
            <a:schemeClr val="tx1"/>
          </a:solidFill>
          <a:latin typeface="Arial" pitchFamily="34" charset="0"/>
          <a:ea typeface="+mj-ea"/>
          <a:cs typeface="Arial" pitchFamily="34" charset="0"/>
        </a:defRPr>
      </a:lvl1pPr>
      <a:lvl2pPr algn="ctr" rtl="0" eaLnBrk="0" fontAlgn="base" hangingPunct="0">
        <a:spcBef>
          <a:spcPct val="0"/>
        </a:spcBef>
        <a:spcAft>
          <a:spcPct val="0"/>
        </a:spcAft>
        <a:defRPr sz="4400">
          <a:solidFill>
            <a:schemeClr val="tx1"/>
          </a:solidFill>
          <a:latin typeface="Arial" charset="0"/>
          <a:cs typeface="Arial" charset="0"/>
        </a:defRPr>
      </a:lvl2pPr>
      <a:lvl3pPr algn="ctr" rtl="0" eaLnBrk="0" fontAlgn="base" hangingPunct="0">
        <a:spcBef>
          <a:spcPct val="0"/>
        </a:spcBef>
        <a:spcAft>
          <a:spcPct val="0"/>
        </a:spcAft>
        <a:defRPr sz="4400">
          <a:solidFill>
            <a:schemeClr val="tx1"/>
          </a:solidFill>
          <a:latin typeface="Arial" charset="0"/>
          <a:cs typeface="Arial" charset="0"/>
        </a:defRPr>
      </a:lvl3pPr>
      <a:lvl4pPr algn="ctr" rtl="0" eaLnBrk="0" fontAlgn="base" hangingPunct="0">
        <a:spcBef>
          <a:spcPct val="0"/>
        </a:spcBef>
        <a:spcAft>
          <a:spcPct val="0"/>
        </a:spcAft>
        <a:defRPr sz="4400">
          <a:solidFill>
            <a:schemeClr val="tx1"/>
          </a:solidFill>
          <a:latin typeface="Arial" charset="0"/>
          <a:cs typeface="Arial" charset="0"/>
        </a:defRPr>
      </a:lvl4pPr>
      <a:lvl5pPr algn="ctr" rtl="0" eaLnBrk="0" fontAlgn="base" hangingPunct="0">
        <a:spcBef>
          <a:spcPct val="0"/>
        </a:spcBef>
        <a:spcAft>
          <a:spcPct val="0"/>
        </a:spcAft>
        <a:defRPr sz="4400">
          <a:solidFill>
            <a:schemeClr val="tx1"/>
          </a:solidFill>
          <a:latin typeface="Arial" charset="0"/>
          <a:cs typeface="Arial" charset="0"/>
        </a:defRPr>
      </a:lvl5pPr>
      <a:lvl6pPr marL="457200" algn="ctr" rtl="0" fontAlgn="base">
        <a:spcBef>
          <a:spcPct val="0"/>
        </a:spcBef>
        <a:spcAft>
          <a:spcPct val="0"/>
        </a:spcAft>
        <a:defRPr sz="4400">
          <a:solidFill>
            <a:schemeClr val="tx1"/>
          </a:solidFill>
          <a:latin typeface="Arial" charset="0"/>
          <a:cs typeface="Arial" charset="0"/>
        </a:defRPr>
      </a:lvl6pPr>
      <a:lvl7pPr marL="914400" algn="ctr" rtl="0" fontAlgn="base">
        <a:spcBef>
          <a:spcPct val="0"/>
        </a:spcBef>
        <a:spcAft>
          <a:spcPct val="0"/>
        </a:spcAft>
        <a:defRPr sz="4400">
          <a:solidFill>
            <a:schemeClr val="tx1"/>
          </a:solidFill>
          <a:latin typeface="Arial" charset="0"/>
          <a:cs typeface="Arial" charset="0"/>
        </a:defRPr>
      </a:lvl7pPr>
      <a:lvl8pPr marL="1371600" algn="ctr" rtl="0" fontAlgn="base">
        <a:spcBef>
          <a:spcPct val="0"/>
        </a:spcBef>
        <a:spcAft>
          <a:spcPct val="0"/>
        </a:spcAft>
        <a:defRPr sz="4400">
          <a:solidFill>
            <a:schemeClr val="tx1"/>
          </a:solidFill>
          <a:latin typeface="Arial" charset="0"/>
          <a:cs typeface="Arial" charset="0"/>
        </a:defRPr>
      </a:lvl8pPr>
      <a:lvl9pPr marL="1828800" algn="ctr" rtl="0" fontAlgn="base">
        <a:spcBef>
          <a:spcPct val="0"/>
        </a:spcBef>
        <a:spcAft>
          <a:spcPct val="0"/>
        </a:spcAft>
        <a:defRPr sz="4400">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wmf"/></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txBox="1">
            <a:spLocks/>
          </p:cNvSpPr>
          <p:nvPr/>
        </p:nvSpPr>
        <p:spPr bwMode="auto">
          <a:xfrm>
            <a:off x="3154568" y="2447309"/>
            <a:ext cx="59055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charset="0"/>
              <a:buChar char="•"/>
              <a:defRPr sz="3200">
                <a:solidFill>
                  <a:schemeClr val="tx1"/>
                </a:solidFill>
                <a:latin typeface="Arial" charset="0"/>
                <a:cs typeface="Arial" charset="0"/>
              </a:defRPr>
            </a:lvl1pPr>
            <a:lvl2pPr marL="742950" indent="-285750" eaLnBrk="0" hangingPunct="0">
              <a:spcBef>
                <a:spcPct val="20000"/>
              </a:spcBef>
              <a:buFont typeface="Arial" charset="0"/>
              <a:buChar char="–"/>
              <a:defRPr sz="2800">
                <a:solidFill>
                  <a:schemeClr val="tx1"/>
                </a:solidFill>
                <a:latin typeface="Arial" charset="0"/>
                <a:cs typeface="Arial" charset="0"/>
              </a:defRPr>
            </a:lvl2pPr>
            <a:lvl3pPr marL="1143000" indent="-228600" eaLnBrk="0" hangingPunct="0">
              <a:spcBef>
                <a:spcPct val="20000"/>
              </a:spcBef>
              <a:buFont typeface="Arial" charset="0"/>
              <a:buChar char="•"/>
              <a:defRPr sz="2400">
                <a:solidFill>
                  <a:schemeClr val="tx1"/>
                </a:solidFill>
                <a:latin typeface="Arial" charset="0"/>
                <a:cs typeface="Arial" charset="0"/>
              </a:defRPr>
            </a:lvl3pPr>
            <a:lvl4pPr marL="1600200" indent="-228600" eaLnBrk="0" hangingPunct="0">
              <a:spcBef>
                <a:spcPct val="20000"/>
              </a:spcBef>
              <a:buFont typeface="Arial" charset="0"/>
              <a:buChar char="–"/>
              <a:defRPr sz="2000">
                <a:solidFill>
                  <a:schemeClr val="tx1"/>
                </a:solidFill>
                <a:latin typeface="Arial" charset="0"/>
                <a:cs typeface="Arial" charset="0"/>
              </a:defRPr>
            </a:lvl4pPr>
            <a:lvl5pPr marL="2057400" indent="-228600"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fontAlgn="base" hangingPunct="1">
              <a:spcBef>
                <a:spcPct val="0"/>
              </a:spcBef>
              <a:spcAft>
                <a:spcPct val="0"/>
              </a:spcAft>
              <a:buFontTx/>
              <a:buNone/>
            </a:pPr>
            <a:endParaRPr lang="en-SG" altLang="en-US" sz="3600" b="1" dirty="0" smtClean="0">
              <a:solidFill>
                <a:srgbClr val="E54809"/>
              </a:solidFill>
            </a:endParaRPr>
          </a:p>
          <a:p>
            <a:pPr eaLnBrk="1" fontAlgn="base" hangingPunct="1">
              <a:spcBef>
                <a:spcPct val="0"/>
              </a:spcBef>
              <a:spcAft>
                <a:spcPct val="0"/>
              </a:spcAft>
              <a:buFontTx/>
              <a:buNone/>
            </a:pPr>
            <a:r>
              <a:rPr lang="en-SG" altLang="en-US" sz="3600" b="1" dirty="0" smtClean="0">
                <a:solidFill>
                  <a:srgbClr val="E54809"/>
                </a:solidFill>
              </a:rPr>
              <a:t>Singapore Healthcare Management 2018</a:t>
            </a:r>
          </a:p>
          <a:p>
            <a:pPr eaLnBrk="1" fontAlgn="base" hangingPunct="1">
              <a:spcBef>
                <a:spcPct val="0"/>
              </a:spcBef>
              <a:spcAft>
                <a:spcPct val="0"/>
              </a:spcAft>
              <a:buFontTx/>
              <a:buNone/>
            </a:pPr>
            <a:r>
              <a:rPr lang="en-SG" altLang="en-US" b="1" dirty="0" smtClean="0"/>
              <a:t>Poster Guidance</a:t>
            </a:r>
            <a:endParaRPr lang="en-SG" altLang="en-US" b="1" dirty="0"/>
          </a:p>
          <a:p>
            <a:pPr eaLnBrk="1" fontAlgn="base" hangingPunct="1">
              <a:spcBef>
                <a:spcPct val="0"/>
              </a:spcBef>
              <a:spcAft>
                <a:spcPct val="0"/>
              </a:spcAft>
              <a:buFontTx/>
              <a:buNone/>
            </a:pPr>
            <a:endParaRPr lang="en-US" altLang="en-US" b="1" dirty="0" smtClean="0">
              <a:solidFill>
                <a:srgbClr val="E54809"/>
              </a:solidFill>
            </a:endParaRPr>
          </a:p>
        </p:txBody>
      </p:sp>
      <p:sp>
        <p:nvSpPr>
          <p:cNvPr id="8" name="Rectangle 7"/>
          <p:cNvSpPr/>
          <p:nvPr/>
        </p:nvSpPr>
        <p:spPr>
          <a:xfrm>
            <a:off x="-4763" y="1530350"/>
            <a:ext cx="3122613" cy="367188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fontAlgn="base">
              <a:spcBef>
                <a:spcPct val="0"/>
              </a:spcBef>
              <a:spcAft>
                <a:spcPct val="0"/>
              </a:spcAft>
              <a:defRPr/>
            </a:pPr>
            <a:endParaRPr lang="en-SG" altLang="en-US" smtClean="0">
              <a:solidFill>
                <a:srgbClr val="FFFFFF"/>
              </a:solidFill>
            </a:endParaRPr>
          </a:p>
        </p:txBody>
      </p:sp>
      <p:pic>
        <p:nvPicPr>
          <p:cNvPr id="5" name="Picture 4"/>
          <p:cNvPicPr/>
          <p:nvPr/>
        </p:nvPicPr>
        <p:blipFill>
          <a:blip r:embed="rId2" cstate="print">
            <a:extLst>
              <a:ext uri="{28A0092B-C50C-407E-A947-70E740481C1C}">
                <a14:useLocalDpi xmlns:a14="http://schemas.microsoft.com/office/drawing/2010/main" val="0"/>
              </a:ext>
            </a:extLst>
          </a:blip>
          <a:stretch>
            <a:fillRect/>
          </a:stretch>
        </p:blipFill>
        <p:spPr bwMode="auto">
          <a:xfrm>
            <a:off x="-292329" y="1614556"/>
            <a:ext cx="3779632" cy="2508250"/>
          </a:xfrm>
          <a:prstGeom prst="rect">
            <a:avLst/>
          </a:prstGeom>
          <a:noFill/>
        </p:spPr>
      </p:pic>
    </p:spTree>
    <p:extLst>
      <p:ext uri="{BB962C8B-B14F-4D97-AF65-F5344CB8AC3E}">
        <p14:creationId xmlns:p14="http://schemas.microsoft.com/office/powerpoint/2010/main" val="40534855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Tips </a:t>
            </a:r>
            <a:endParaRPr lang="en-SG" dirty="0"/>
          </a:p>
        </p:txBody>
      </p:sp>
      <p:sp>
        <p:nvSpPr>
          <p:cNvPr id="3" name="Content Placeholder 2"/>
          <p:cNvSpPr>
            <a:spLocks noGrp="1"/>
          </p:cNvSpPr>
          <p:nvPr>
            <p:ph idx="1"/>
          </p:nvPr>
        </p:nvSpPr>
        <p:spPr>
          <a:xfrm>
            <a:off x="457200" y="1371600"/>
            <a:ext cx="8229600" cy="4525963"/>
          </a:xfrm>
        </p:spPr>
        <p:txBody>
          <a:bodyPr>
            <a:normAutofit fontScale="92500" lnSpcReduction="10000"/>
          </a:bodyPr>
          <a:lstStyle/>
          <a:p>
            <a:pPr marL="342900" lvl="0" indent="-342900">
              <a:lnSpc>
                <a:spcPct val="100000"/>
              </a:lnSpc>
              <a:spcBef>
                <a:spcPts val="0"/>
              </a:spcBef>
              <a:buFont typeface="Arial" pitchFamily="34" charset="0"/>
              <a:buChar char="•"/>
            </a:pPr>
            <a:r>
              <a:rPr lang="en-SG" sz="2400" dirty="0">
                <a:solidFill>
                  <a:srgbClr val="131313"/>
                </a:solidFill>
                <a:latin typeface="Calibri" pitchFamily="34" charset="0"/>
              </a:rPr>
              <a:t>Concentrate on </a:t>
            </a:r>
            <a:r>
              <a:rPr lang="en-SG" sz="2400" dirty="0" smtClean="0">
                <a:solidFill>
                  <a:srgbClr val="131313"/>
                </a:solidFill>
                <a:latin typeface="Calibri" pitchFamily="34" charset="0"/>
              </a:rPr>
              <a:t>the </a:t>
            </a:r>
            <a:r>
              <a:rPr lang="en-SG" sz="2400" dirty="0">
                <a:solidFill>
                  <a:srgbClr val="131313"/>
                </a:solidFill>
                <a:latin typeface="Calibri" pitchFamily="34" charset="0"/>
              </a:rPr>
              <a:t>results of your research.</a:t>
            </a:r>
          </a:p>
          <a:p>
            <a:pPr marL="342900" lvl="0" indent="-342900">
              <a:lnSpc>
                <a:spcPct val="100000"/>
              </a:lnSpc>
              <a:spcBef>
                <a:spcPts val="600"/>
              </a:spcBef>
              <a:buFont typeface="Arial" pitchFamily="34" charset="0"/>
              <a:buChar char="•"/>
            </a:pPr>
            <a:r>
              <a:rPr lang="en-SG" sz="2400" dirty="0">
                <a:solidFill>
                  <a:srgbClr val="131313"/>
                </a:solidFill>
                <a:latin typeface="Calibri" pitchFamily="34" charset="0"/>
              </a:rPr>
              <a:t>Highlight trends and comparisons with simplified charts, graphs, and diagrams.</a:t>
            </a:r>
          </a:p>
          <a:p>
            <a:pPr marL="342900" lvl="0" indent="-342900">
              <a:lnSpc>
                <a:spcPct val="100000"/>
              </a:lnSpc>
              <a:spcBef>
                <a:spcPts val="600"/>
              </a:spcBef>
              <a:buFont typeface="Arial" pitchFamily="34" charset="0"/>
              <a:buChar char="•"/>
            </a:pPr>
            <a:r>
              <a:rPr lang="en-SG" sz="2400" dirty="0">
                <a:solidFill>
                  <a:srgbClr val="131313"/>
                </a:solidFill>
                <a:latin typeface="Calibri" pitchFamily="34" charset="0"/>
              </a:rPr>
              <a:t>Make key points in the legend of the figure or table.</a:t>
            </a:r>
          </a:p>
          <a:p>
            <a:pPr marL="342900" lvl="0" indent="-342900">
              <a:lnSpc>
                <a:spcPct val="100000"/>
              </a:lnSpc>
              <a:spcBef>
                <a:spcPts val="600"/>
              </a:spcBef>
              <a:buFont typeface="Arial" pitchFamily="34" charset="0"/>
              <a:buChar char="•"/>
            </a:pPr>
            <a:r>
              <a:rPr lang="en-SG" sz="2400" dirty="0" smtClean="0">
                <a:solidFill>
                  <a:srgbClr val="131313"/>
                </a:solidFill>
                <a:latin typeface="Calibri" pitchFamily="34" charset="0"/>
              </a:rPr>
              <a:t>Don’t challenge people’s eyes with </a:t>
            </a:r>
            <a:r>
              <a:rPr lang="en-SG" sz="2400" dirty="0">
                <a:solidFill>
                  <a:srgbClr val="131313"/>
                </a:solidFill>
                <a:latin typeface="Calibri" pitchFamily="34" charset="0"/>
              </a:rPr>
              <a:t>too many numbers, words, and complicated graphs</a:t>
            </a:r>
            <a:r>
              <a:rPr lang="en-SG" sz="2400" dirty="0" smtClean="0">
                <a:solidFill>
                  <a:srgbClr val="131313"/>
                </a:solidFill>
                <a:latin typeface="Calibri" pitchFamily="34" charset="0"/>
              </a:rPr>
              <a:t>.</a:t>
            </a:r>
          </a:p>
          <a:p>
            <a:pPr marL="342900" lvl="0" indent="-342900">
              <a:lnSpc>
                <a:spcPct val="100000"/>
              </a:lnSpc>
              <a:spcBef>
                <a:spcPts val="600"/>
              </a:spcBef>
              <a:buFont typeface="Arial" pitchFamily="34" charset="0"/>
              <a:buChar char="•"/>
            </a:pPr>
            <a:r>
              <a:rPr lang="en-SG" sz="2400" dirty="0">
                <a:solidFill>
                  <a:srgbClr val="131313"/>
                </a:solidFill>
                <a:latin typeface="Calibri" pitchFamily="34" charset="0"/>
              </a:rPr>
              <a:t>Present your results at the top or middle of the poster. This is the most interesting part and you want to make sure people read it, so don’t hide it away at the bottom.</a:t>
            </a:r>
          </a:p>
          <a:p>
            <a:pPr marL="342900" lvl="0" indent="-342900">
              <a:lnSpc>
                <a:spcPct val="100000"/>
              </a:lnSpc>
              <a:spcBef>
                <a:spcPts val="600"/>
              </a:spcBef>
              <a:buFont typeface="Arial" pitchFamily="34" charset="0"/>
              <a:buChar char="•"/>
            </a:pPr>
            <a:r>
              <a:rPr lang="en-SG" sz="2400" dirty="0" smtClean="0">
                <a:solidFill>
                  <a:srgbClr val="131313"/>
                </a:solidFill>
                <a:latin typeface="Calibri" pitchFamily="34" charset="0"/>
              </a:rPr>
              <a:t>Text </a:t>
            </a:r>
            <a:r>
              <a:rPr lang="en-SG" sz="2400" dirty="0">
                <a:solidFill>
                  <a:srgbClr val="131313"/>
                </a:solidFill>
                <a:latin typeface="Calibri" pitchFamily="34" charset="0"/>
              </a:rPr>
              <a:t>in upper and lower case letters is more readable than all capitals</a:t>
            </a:r>
            <a:r>
              <a:rPr lang="en-SG" sz="2400" dirty="0" smtClean="0">
                <a:solidFill>
                  <a:srgbClr val="131313"/>
                </a:solidFill>
                <a:latin typeface="Calibri" pitchFamily="34" charset="0"/>
              </a:rPr>
              <a:t>.</a:t>
            </a:r>
          </a:p>
          <a:p>
            <a:pPr marL="342900" lvl="0" indent="-342900">
              <a:lnSpc>
                <a:spcPct val="100000"/>
              </a:lnSpc>
              <a:spcBef>
                <a:spcPts val="600"/>
              </a:spcBef>
              <a:buFont typeface="Arial" pitchFamily="34" charset="0"/>
              <a:buChar char="•"/>
            </a:pPr>
            <a:r>
              <a:rPr lang="en-SG" sz="2400" dirty="0">
                <a:solidFill>
                  <a:srgbClr val="131313"/>
                </a:solidFill>
                <a:latin typeface="Calibri" pitchFamily="34" charset="0"/>
              </a:rPr>
              <a:t>D</a:t>
            </a:r>
            <a:r>
              <a:rPr lang="en-SG" sz="2400" dirty="0" smtClean="0">
                <a:solidFill>
                  <a:srgbClr val="131313"/>
                </a:solidFill>
                <a:latin typeface="Calibri" pitchFamily="34" charset="0"/>
              </a:rPr>
              <a:t>o </a:t>
            </a:r>
            <a:r>
              <a:rPr lang="en-SG" sz="2400" b="1" dirty="0" smtClean="0">
                <a:solidFill>
                  <a:srgbClr val="131313"/>
                </a:solidFill>
                <a:latin typeface="Calibri" pitchFamily="34" charset="0"/>
              </a:rPr>
              <a:t>NOT</a:t>
            </a:r>
            <a:r>
              <a:rPr lang="en-SG" sz="2400" dirty="0" smtClean="0">
                <a:solidFill>
                  <a:srgbClr val="131313"/>
                </a:solidFill>
                <a:latin typeface="Calibri" pitchFamily="34" charset="0"/>
              </a:rPr>
              <a:t> cut &amp; paste tables or text as photos onto template. Type onto the A0 poster template directly as ppt.</a:t>
            </a:r>
            <a:endParaRPr lang="en-SG" sz="2400" dirty="0">
              <a:solidFill>
                <a:srgbClr val="131313"/>
              </a:solidFill>
              <a:latin typeface="Calibri" pitchFamily="34" charset="0"/>
            </a:endParaRPr>
          </a:p>
          <a:p>
            <a:pPr lvl="0">
              <a:lnSpc>
                <a:spcPct val="100000"/>
              </a:lnSpc>
              <a:spcBef>
                <a:spcPts val="0"/>
              </a:spcBef>
            </a:pPr>
            <a:endParaRPr lang="en-SG" sz="2400" dirty="0">
              <a:solidFill>
                <a:srgbClr val="131313"/>
              </a:solidFill>
              <a:latin typeface="Calibri" pitchFamily="34" charset="0"/>
            </a:endParaRPr>
          </a:p>
          <a:p>
            <a:endParaRPr lang="en-SG" sz="2400" dirty="0"/>
          </a:p>
        </p:txBody>
      </p:sp>
    </p:spTree>
    <p:extLst>
      <p:ext uri="{BB962C8B-B14F-4D97-AF65-F5344CB8AC3E}">
        <p14:creationId xmlns:p14="http://schemas.microsoft.com/office/powerpoint/2010/main" val="8441812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Judging Criteria </a:t>
            </a:r>
            <a:endParaRPr lang="en-SG" dirty="0"/>
          </a:p>
        </p:txBody>
      </p:sp>
      <p:sp>
        <p:nvSpPr>
          <p:cNvPr id="3" name="Content Placeholder 2"/>
          <p:cNvSpPr>
            <a:spLocks noGrp="1"/>
          </p:cNvSpPr>
          <p:nvPr>
            <p:ph idx="1"/>
          </p:nvPr>
        </p:nvSpPr>
        <p:spPr>
          <a:xfrm>
            <a:off x="381000" y="1143000"/>
            <a:ext cx="8229600" cy="5181600"/>
          </a:xfrm>
          <a:scene3d>
            <a:camera prst="orthographicFront"/>
            <a:lightRig rig="threePt" dir="t"/>
          </a:scene3d>
          <a:sp3d extrusionH="76200" contourW="12700">
            <a:bevelT/>
            <a:extrusionClr>
              <a:schemeClr val="accent2"/>
            </a:extrusionClr>
            <a:contourClr>
              <a:schemeClr val="accent4">
                <a:lumMod val="40000"/>
                <a:lumOff val="60000"/>
              </a:schemeClr>
            </a:contourClr>
          </a:sp3d>
        </p:spPr>
        <p:txBody>
          <a:bodyPr>
            <a:normAutofit lnSpcReduction="10000"/>
            <a:sp3d extrusionH="57150">
              <a:bevelB w="38100" h="38100"/>
              <a:extrusionClr>
                <a:schemeClr val="accent2"/>
              </a:extrusionClr>
            </a:sp3d>
          </a:bodyPr>
          <a:lstStyle/>
          <a:p>
            <a:pPr marL="0" indent="0">
              <a:buNone/>
            </a:pPr>
            <a:r>
              <a:rPr lang="en-US" sz="2000" dirty="0" smtClean="0">
                <a:effectLst>
                  <a:glow rad="63500">
                    <a:schemeClr val="accent2">
                      <a:lumMod val="60000"/>
                      <a:lumOff val="40000"/>
                      <a:alpha val="40000"/>
                    </a:schemeClr>
                  </a:glow>
                </a:effectLst>
              </a:rPr>
              <a:t>Introduction</a:t>
            </a:r>
          </a:p>
          <a:p>
            <a:pPr lvl="0"/>
            <a:r>
              <a:rPr lang="en-SG" sz="2000" dirty="0">
                <a:solidFill>
                  <a:schemeClr val="tx2"/>
                </a:solidFill>
                <a:latin typeface="Arial Narrow"/>
                <a:ea typeface="SimSun"/>
              </a:rPr>
              <a:t>Sufficient background information is provided to aid in the understanding of issues/ problems identified.</a:t>
            </a:r>
            <a:endParaRPr lang="en-SG" sz="2000" dirty="0">
              <a:solidFill>
                <a:schemeClr val="tx2"/>
              </a:solidFill>
              <a:latin typeface="Arial"/>
            </a:endParaRPr>
          </a:p>
          <a:p>
            <a:pPr lvl="0"/>
            <a:r>
              <a:rPr lang="en-US" sz="2000" dirty="0">
                <a:solidFill>
                  <a:schemeClr val="tx2"/>
                </a:solidFill>
                <a:latin typeface="Arial Narrow"/>
                <a:ea typeface="SimSun"/>
              </a:rPr>
              <a:t>Goals &amp; objectives are clearly communicated</a:t>
            </a:r>
            <a:r>
              <a:rPr lang="en-US" sz="2000" dirty="0" smtClean="0">
                <a:solidFill>
                  <a:schemeClr val="tx2"/>
                </a:solidFill>
                <a:latin typeface="Arial Narrow"/>
                <a:ea typeface="SimSun"/>
              </a:rPr>
              <a:t>.</a:t>
            </a:r>
          </a:p>
          <a:p>
            <a:pPr marL="0" lvl="0" indent="0">
              <a:buNone/>
            </a:pPr>
            <a:r>
              <a:rPr lang="en-US" sz="2000" dirty="0" smtClean="0">
                <a:solidFill>
                  <a:srgbClr val="131313"/>
                </a:solidFill>
                <a:effectLst>
                  <a:glow rad="63500">
                    <a:schemeClr val="accent2">
                      <a:lumMod val="60000"/>
                      <a:lumOff val="40000"/>
                      <a:alpha val="40000"/>
                    </a:schemeClr>
                  </a:glow>
                </a:effectLst>
                <a:latin typeface="Arial Narrow"/>
                <a:ea typeface="SimSun"/>
              </a:rPr>
              <a:t>Methodology</a:t>
            </a:r>
          </a:p>
          <a:p>
            <a:pPr lvl="0"/>
            <a:r>
              <a:rPr lang="en-SG" sz="2000" dirty="0">
                <a:solidFill>
                  <a:schemeClr val="tx2"/>
                </a:solidFill>
                <a:latin typeface="Arial Narrow"/>
                <a:ea typeface="SimSun"/>
              </a:rPr>
              <a:t>Sufficient background information is provided to aid in the understanding of issues/ problems identified.</a:t>
            </a:r>
            <a:endParaRPr lang="en-SG" sz="2000" dirty="0">
              <a:solidFill>
                <a:schemeClr val="tx2"/>
              </a:solidFill>
              <a:latin typeface="Arial"/>
            </a:endParaRPr>
          </a:p>
          <a:p>
            <a:pPr lvl="0"/>
            <a:r>
              <a:rPr lang="en-US" sz="2000" dirty="0">
                <a:solidFill>
                  <a:schemeClr val="tx2"/>
                </a:solidFill>
                <a:latin typeface="Arial Narrow"/>
                <a:ea typeface="SimSun"/>
              </a:rPr>
              <a:t>Goals &amp; objectives are clearly communicated</a:t>
            </a:r>
            <a:r>
              <a:rPr lang="en-US" sz="2000" dirty="0" smtClean="0">
                <a:solidFill>
                  <a:schemeClr val="tx2"/>
                </a:solidFill>
                <a:latin typeface="Arial Narrow"/>
                <a:ea typeface="SimSun"/>
              </a:rPr>
              <a:t>.</a:t>
            </a:r>
          </a:p>
          <a:p>
            <a:pPr marL="0" lvl="0" indent="0">
              <a:buNone/>
            </a:pPr>
            <a:r>
              <a:rPr lang="en-US" sz="2000" dirty="0" smtClean="0">
                <a:solidFill>
                  <a:srgbClr val="131313"/>
                </a:solidFill>
                <a:effectLst>
                  <a:glow rad="63500">
                    <a:schemeClr val="accent2">
                      <a:lumMod val="60000"/>
                      <a:lumOff val="40000"/>
                      <a:alpha val="40000"/>
                    </a:schemeClr>
                  </a:glow>
                </a:effectLst>
                <a:latin typeface="Arial Narrow"/>
                <a:ea typeface="SimSun"/>
              </a:rPr>
              <a:t>Results</a:t>
            </a:r>
          </a:p>
          <a:p>
            <a:r>
              <a:rPr lang="en-SG" sz="2000" dirty="0">
                <a:solidFill>
                  <a:schemeClr val="tx2"/>
                </a:solidFill>
                <a:latin typeface="Arial Narrow"/>
                <a:ea typeface="SimSun"/>
                <a:cs typeface="Calibri"/>
              </a:rPr>
              <a:t>Results are clearly stated with data / tables to clearly convey intended information</a:t>
            </a:r>
            <a:r>
              <a:rPr lang="en-SG" sz="2000" dirty="0" smtClean="0">
                <a:solidFill>
                  <a:schemeClr val="tx2"/>
                </a:solidFill>
                <a:latin typeface="Arial Narrow"/>
                <a:ea typeface="SimSun"/>
                <a:cs typeface="Calibri"/>
              </a:rPr>
              <a:t>.</a:t>
            </a:r>
          </a:p>
          <a:p>
            <a:pPr marL="0" indent="0">
              <a:buNone/>
            </a:pPr>
            <a:r>
              <a:rPr lang="en-US" sz="2000" dirty="0" smtClean="0">
                <a:solidFill>
                  <a:srgbClr val="131313"/>
                </a:solidFill>
                <a:effectLst>
                  <a:glow rad="63500">
                    <a:schemeClr val="accent2">
                      <a:lumMod val="60000"/>
                      <a:lumOff val="40000"/>
                      <a:alpha val="40000"/>
                    </a:schemeClr>
                  </a:glow>
                </a:effectLst>
                <a:ea typeface="SimSun"/>
                <a:cs typeface="Times New Roman"/>
              </a:rPr>
              <a:t>Conclusion </a:t>
            </a:r>
          </a:p>
          <a:p>
            <a:r>
              <a:rPr lang="en-US" sz="2000" dirty="0">
                <a:solidFill>
                  <a:schemeClr val="tx2"/>
                </a:solidFill>
                <a:latin typeface="Arial Narrow"/>
                <a:ea typeface="Times New Roman"/>
                <a:cs typeface="Calibri"/>
              </a:rPr>
              <a:t>Conclusions are clearly described and supported by results.</a:t>
            </a:r>
            <a:endParaRPr lang="en-SG" sz="2000" dirty="0">
              <a:solidFill>
                <a:schemeClr val="tx2"/>
              </a:solidFill>
              <a:ea typeface="SimSun"/>
              <a:cs typeface="Times New Roman"/>
            </a:endParaRPr>
          </a:p>
          <a:p>
            <a:pPr marL="0" lvl="0" indent="0">
              <a:buNone/>
            </a:pPr>
            <a:r>
              <a:rPr lang="en-US" sz="2000" dirty="0" smtClean="0">
                <a:solidFill>
                  <a:srgbClr val="131313"/>
                </a:solidFill>
                <a:effectLst>
                  <a:glow rad="63500">
                    <a:schemeClr val="accent2">
                      <a:lumMod val="60000"/>
                      <a:lumOff val="40000"/>
                      <a:alpha val="40000"/>
                    </a:schemeClr>
                  </a:glow>
                </a:effectLst>
                <a:ea typeface="SimSun"/>
                <a:cs typeface="Times New Roman"/>
              </a:rPr>
              <a:t>Presentation</a:t>
            </a:r>
          </a:p>
          <a:p>
            <a:r>
              <a:rPr lang="en-SG" sz="2000" dirty="0">
                <a:solidFill>
                  <a:schemeClr val="tx2"/>
                </a:solidFill>
                <a:latin typeface="Arial Narrow"/>
                <a:ea typeface="SimSun"/>
                <a:cs typeface="Calibri"/>
              </a:rPr>
              <a:t>Poster presentation is attractive with good flow of ideas to demonstrate why project / study is needed and what is achieved.</a:t>
            </a:r>
            <a:endParaRPr lang="en-SG" sz="2000" dirty="0">
              <a:solidFill>
                <a:schemeClr val="tx2"/>
              </a:solidFill>
              <a:ea typeface="SimSun"/>
              <a:cs typeface="Times New Roman"/>
            </a:endParaRPr>
          </a:p>
          <a:p>
            <a:pPr marL="0" lvl="0" indent="0">
              <a:buNone/>
            </a:pPr>
            <a:endParaRPr lang="en-US" sz="2000" dirty="0">
              <a:solidFill>
                <a:srgbClr val="131313"/>
              </a:solidFill>
              <a:latin typeface="Arial Narrow"/>
              <a:ea typeface="SimSun"/>
            </a:endParaRPr>
          </a:p>
          <a:p>
            <a:pPr marL="0" lvl="0" indent="0">
              <a:buNone/>
            </a:pPr>
            <a:endParaRPr lang="en-US" sz="2000" dirty="0">
              <a:solidFill>
                <a:srgbClr val="131313"/>
              </a:solidFill>
              <a:latin typeface="Arial Narrow"/>
              <a:ea typeface="SimSun"/>
            </a:endParaRPr>
          </a:p>
          <a:p>
            <a:pPr marL="0" indent="0">
              <a:buNone/>
            </a:pPr>
            <a:endParaRPr lang="en-SG" sz="2000" dirty="0"/>
          </a:p>
        </p:txBody>
      </p:sp>
    </p:spTree>
    <p:extLst>
      <p:ext uri="{BB962C8B-B14F-4D97-AF65-F5344CB8AC3E}">
        <p14:creationId xmlns:p14="http://schemas.microsoft.com/office/powerpoint/2010/main" val="14059970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16632"/>
            <a:ext cx="8359080" cy="1143000"/>
          </a:xfrm>
        </p:spPr>
        <p:txBody>
          <a:bodyPr/>
          <a:lstStyle/>
          <a:p>
            <a:r>
              <a:rPr lang="en-US" dirty="0" smtClean="0"/>
              <a:t>Poster Winners</a:t>
            </a:r>
            <a:endParaRPr lang="en-SG" dirty="0"/>
          </a:p>
        </p:txBody>
      </p:sp>
      <p:sp>
        <p:nvSpPr>
          <p:cNvPr id="5" name="TextBox 4"/>
          <p:cNvSpPr txBox="1"/>
          <p:nvPr/>
        </p:nvSpPr>
        <p:spPr>
          <a:xfrm>
            <a:off x="653961" y="1295400"/>
            <a:ext cx="3733800" cy="3354765"/>
          </a:xfrm>
          <a:prstGeom prst="rect">
            <a:avLst/>
          </a:prstGeom>
          <a:solidFill>
            <a:schemeClr val="accent6">
              <a:lumMod val="20000"/>
              <a:lumOff val="80000"/>
            </a:schemeClr>
          </a:solidFill>
          <a:ln>
            <a:solidFill>
              <a:schemeClr val="accent2">
                <a:lumMod val="75000"/>
                <a:alpha val="47000"/>
              </a:schemeClr>
            </a:solidFill>
          </a:ln>
          <a:effectLst>
            <a:glow rad="127000">
              <a:schemeClr val="accent2">
                <a:lumMod val="75000"/>
                <a:alpha val="40000"/>
              </a:schemeClr>
            </a:glow>
            <a:softEdge rad="63500"/>
          </a:effectLst>
        </p:spPr>
        <p:txBody>
          <a:bodyPr wrap="square" rtlCol="0">
            <a:spAutoFit/>
          </a:bodyPr>
          <a:lstStyle/>
          <a:p>
            <a:pPr marL="342900" indent="-342900">
              <a:buFont typeface="Arial" panose="020B0604020202020204" pitchFamily="34" charset="0"/>
              <a:buChar char="•"/>
            </a:pPr>
            <a:endParaRPr lang="en-US" sz="2400" b="1" dirty="0" smtClean="0">
              <a:solidFill>
                <a:schemeClr val="accent6">
                  <a:lumMod val="75000"/>
                </a:schemeClr>
              </a:solidFill>
              <a:latin typeface="Calibri" pitchFamily="34" charset="0"/>
              <a:cs typeface="Calibri" pitchFamily="34" charset="0"/>
            </a:endParaRPr>
          </a:p>
          <a:p>
            <a:pPr marL="342900" indent="-342900">
              <a:buFont typeface="Arial" panose="020B0604020202020204" pitchFamily="34" charset="0"/>
              <a:buChar char="•"/>
            </a:pPr>
            <a:r>
              <a:rPr lang="en-US" sz="2400" b="1" dirty="0" smtClean="0">
                <a:solidFill>
                  <a:schemeClr val="accent6">
                    <a:lumMod val="75000"/>
                  </a:schemeClr>
                </a:solidFill>
                <a:latin typeface="Calibri" pitchFamily="34" charset="0"/>
                <a:cs typeface="Calibri" pitchFamily="34" charset="0"/>
              </a:rPr>
              <a:t>VIP Walk-about</a:t>
            </a:r>
          </a:p>
          <a:p>
            <a:pPr marL="342900" indent="-342900">
              <a:buFont typeface="Arial" panose="020B0604020202020204" pitchFamily="34" charset="0"/>
              <a:buChar char="•"/>
            </a:pPr>
            <a:r>
              <a:rPr lang="en-US" sz="2400" b="1" dirty="0" smtClean="0">
                <a:solidFill>
                  <a:schemeClr val="accent6">
                    <a:lumMod val="75000"/>
                  </a:schemeClr>
                </a:solidFill>
                <a:latin typeface="Calibri" pitchFamily="34" charset="0"/>
                <a:cs typeface="Calibri" pitchFamily="34" charset="0"/>
              </a:rPr>
              <a:t>Poster Award Ceremony</a:t>
            </a:r>
          </a:p>
          <a:p>
            <a:endParaRPr lang="en-US" sz="2000" dirty="0">
              <a:latin typeface="Calibri" pitchFamily="34" charset="0"/>
              <a:cs typeface="Calibri" pitchFamily="34" charset="0"/>
            </a:endParaRPr>
          </a:p>
          <a:p>
            <a:r>
              <a:rPr lang="en-US" sz="2000" dirty="0" smtClean="0">
                <a:latin typeface="Calibri" pitchFamily="34" charset="0"/>
                <a:cs typeface="Calibri" pitchFamily="34" charset="0"/>
              </a:rPr>
              <a:t>Date	:     14 Aug 2018</a:t>
            </a:r>
          </a:p>
          <a:p>
            <a:r>
              <a:rPr lang="en-US" sz="2000" dirty="0" smtClean="0">
                <a:latin typeface="Calibri" pitchFamily="34" charset="0"/>
                <a:cs typeface="Calibri" pitchFamily="34" charset="0"/>
              </a:rPr>
              <a:t>Time	:     To be advised</a:t>
            </a:r>
          </a:p>
          <a:p>
            <a:r>
              <a:rPr lang="en-US" sz="2000" dirty="0" smtClean="0">
                <a:latin typeface="Calibri" pitchFamily="34" charset="0"/>
                <a:cs typeface="Calibri" pitchFamily="34" charset="0"/>
              </a:rPr>
              <a:t>Location	:     Sands Expo &amp;  </a:t>
            </a:r>
          </a:p>
          <a:p>
            <a:r>
              <a:rPr lang="en-US" sz="2000" dirty="0">
                <a:latin typeface="Calibri" pitchFamily="34" charset="0"/>
                <a:cs typeface="Calibri" pitchFamily="34" charset="0"/>
              </a:rPr>
              <a:t> </a:t>
            </a:r>
            <a:r>
              <a:rPr lang="en-US" sz="2000" dirty="0" smtClean="0">
                <a:latin typeface="Calibri" pitchFamily="34" charset="0"/>
                <a:cs typeface="Calibri" pitchFamily="34" charset="0"/>
              </a:rPr>
              <a:t>                     Convention Centre</a:t>
            </a:r>
          </a:p>
          <a:p>
            <a:r>
              <a:rPr lang="en-US" sz="2000" dirty="0" smtClean="0">
                <a:latin typeface="Calibri" pitchFamily="34" charset="0"/>
                <a:cs typeface="Calibri" pitchFamily="34" charset="0"/>
              </a:rPr>
              <a:t>  </a:t>
            </a:r>
            <a:endParaRPr lang="en-US" sz="2000" dirty="0" smtClean="0">
              <a:solidFill>
                <a:schemeClr val="accent6">
                  <a:lumMod val="75000"/>
                </a:schemeClr>
              </a:solidFill>
              <a:latin typeface="Calibri" pitchFamily="34" charset="0"/>
              <a:cs typeface="Calibri" pitchFamily="34" charset="0"/>
            </a:endParaRPr>
          </a:p>
          <a:p>
            <a:endParaRPr lang="en-US" sz="2000" dirty="0" smtClean="0">
              <a:latin typeface="Calibri" pitchFamily="34" charset="0"/>
              <a:cs typeface="Calibri" pitchFamily="34" charset="0"/>
            </a:endParaRPr>
          </a:p>
        </p:txBody>
      </p:sp>
      <p:sp>
        <p:nvSpPr>
          <p:cNvPr id="4" name="TextBox 3"/>
          <p:cNvSpPr txBox="1"/>
          <p:nvPr/>
        </p:nvSpPr>
        <p:spPr>
          <a:xfrm>
            <a:off x="4692560" y="1295400"/>
            <a:ext cx="3733800" cy="3293209"/>
          </a:xfrm>
          <a:prstGeom prst="rect">
            <a:avLst/>
          </a:prstGeom>
          <a:solidFill>
            <a:schemeClr val="accent6">
              <a:lumMod val="20000"/>
              <a:lumOff val="80000"/>
            </a:schemeClr>
          </a:solidFill>
          <a:ln>
            <a:solidFill>
              <a:schemeClr val="accent2">
                <a:lumMod val="75000"/>
                <a:alpha val="47000"/>
              </a:schemeClr>
            </a:solidFill>
          </a:ln>
          <a:effectLst>
            <a:glow rad="127000">
              <a:schemeClr val="accent2">
                <a:lumMod val="75000"/>
                <a:alpha val="40000"/>
              </a:schemeClr>
            </a:glow>
            <a:softEdge rad="63500"/>
          </a:effectLst>
        </p:spPr>
        <p:txBody>
          <a:bodyPr wrap="square" rtlCol="0">
            <a:spAutoFit/>
          </a:bodyPr>
          <a:lstStyle/>
          <a:p>
            <a:endParaRPr lang="en-US" sz="2000" dirty="0" smtClean="0">
              <a:solidFill>
                <a:schemeClr val="accent6">
                  <a:lumMod val="75000"/>
                </a:schemeClr>
              </a:solidFill>
              <a:latin typeface="Calibri" pitchFamily="34" charset="0"/>
              <a:cs typeface="Calibri" pitchFamily="34" charset="0"/>
            </a:endParaRPr>
          </a:p>
          <a:p>
            <a:pPr marL="342900" indent="-342900">
              <a:buFont typeface="Arial" panose="020B0604020202020204" pitchFamily="34" charset="0"/>
              <a:buChar char="•"/>
            </a:pPr>
            <a:r>
              <a:rPr lang="en-US" sz="2400" b="1" dirty="0" smtClean="0">
                <a:solidFill>
                  <a:schemeClr val="accent6">
                    <a:lumMod val="75000"/>
                  </a:schemeClr>
                </a:solidFill>
                <a:latin typeface="Calibri" pitchFamily="34" charset="0"/>
                <a:cs typeface="Calibri" pitchFamily="34" charset="0"/>
              </a:rPr>
              <a:t>Poster </a:t>
            </a:r>
            <a:r>
              <a:rPr lang="en-US" sz="2400" b="1" dirty="0">
                <a:solidFill>
                  <a:schemeClr val="accent6">
                    <a:lumMod val="75000"/>
                  </a:schemeClr>
                </a:solidFill>
                <a:latin typeface="Calibri" pitchFamily="34" charset="0"/>
                <a:cs typeface="Calibri" pitchFamily="34" charset="0"/>
              </a:rPr>
              <a:t>Presentation </a:t>
            </a:r>
            <a:endParaRPr lang="en-US" sz="2400" b="1" dirty="0" smtClean="0">
              <a:solidFill>
                <a:schemeClr val="accent6">
                  <a:lumMod val="75000"/>
                </a:schemeClr>
              </a:solidFill>
              <a:latin typeface="Calibri" pitchFamily="34" charset="0"/>
              <a:cs typeface="Calibri" pitchFamily="34" charset="0"/>
            </a:endParaRPr>
          </a:p>
          <a:p>
            <a:endParaRPr lang="en-US" sz="2400" b="1" dirty="0">
              <a:solidFill>
                <a:schemeClr val="accent6">
                  <a:lumMod val="75000"/>
                </a:schemeClr>
              </a:solidFill>
              <a:latin typeface="Calibri" pitchFamily="34" charset="0"/>
              <a:cs typeface="Calibri" pitchFamily="34" charset="0"/>
            </a:endParaRPr>
          </a:p>
          <a:p>
            <a:r>
              <a:rPr lang="en-SG" sz="2000" dirty="0" smtClean="0">
                <a:latin typeface="Calibri" pitchFamily="34" charset="0"/>
                <a:cs typeface="Calibri" pitchFamily="34" charset="0"/>
              </a:rPr>
              <a:t>Date</a:t>
            </a:r>
            <a:r>
              <a:rPr lang="en-SG" sz="2000" dirty="0">
                <a:latin typeface="Calibri" pitchFamily="34" charset="0"/>
                <a:cs typeface="Calibri" pitchFamily="34" charset="0"/>
              </a:rPr>
              <a:t>	:     </a:t>
            </a:r>
            <a:r>
              <a:rPr lang="en-US" sz="2000" dirty="0" smtClean="0">
                <a:latin typeface="Calibri" pitchFamily="34" charset="0"/>
                <a:cs typeface="Calibri" pitchFamily="34" charset="0"/>
              </a:rPr>
              <a:t>16 </a:t>
            </a:r>
            <a:r>
              <a:rPr lang="en-US" sz="2000" dirty="0">
                <a:latin typeface="Calibri" pitchFamily="34" charset="0"/>
                <a:cs typeface="Calibri" pitchFamily="34" charset="0"/>
              </a:rPr>
              <a:t>Aug </a:t>
            </a:r>
            <a:r>
              <a:rPr lang="en-US" sz="2000" dirty="0" smtClean="0">
                <a:latin typeface="Calibri" pitchFamily="34" charset="0"/>
                <a:cs typeface="Calibri" pitchFamily="34" charset="0"/>
              </a:rPr>
              <a:t>2018</a:t>
            </a:r>
            <a:endParaRPr lang="en-SG" sz="2000" dirty="0">
              <a:latin typeface="Calibri" pitchFamily="34" charset="0"/>
              <a:cs typeface="Calibri" pitchFamily="34" charset="0"/>
            </a:endParaRPr>
          </a:p>
          <a:p>
            <a:r>
              <a:rPr lang="en-SG" sz="2000" dirty="0">
                <a:latin typeface="Calibri" pitchFamily="34" charset="0"/>
                <a:cs typeface="Calibri" pitchFamily="34" charset="0"/>
              </a:rPr>
              <a:t>Time	:     To be advised</a:t>
            </a:r>
          </a:p>
          <a:p>
            <a:r>
              <a:rPr lang="en-SG" sz="2000" dirty="0" smtClean="0">
                <a:latin typeface="Calibri" pitchFamily="34" charset="0"/>
                <a:cs typeface="Calibri" pitchFamily="34" charset="0"/>
              </a:rPr>
              <a:t>Location</a:t>
            </a:r>
            <a:r>
              <a:rPr lang="en-SG" sz="2000" dirty="0">
                <a:latin typeface="Calibri" pitchFamily="34" charset="0"/>
                <a:cs typeface="Calibri" pitchFamily="34" charset="0"/>
              </a:rPr>
              <a:t>	:     Sands Expo &amp; </a:t>
            </a:r>
            <a:r>
              <a:rPr lang="en-SG" sz="2000" dirty="0" smtClean="0">
                <a:latin typeface="Calibri" pitchFamily="34" charset="0"/>
                <a:cs typeface="Calibri" pitchFamily="34" charset="0"/>
              </a:rPr>
              <a:t>  </a:t>
            </a:r>
          </a:p>
          <a:p>
            <a:r>
              <a:rPr lang="en-SG" sz="2000" dirty="0">
                <a:latin typeface="Calibri" pitchFamily="34" charset="0"/>
                <a:cs typeface="Calibri" pitchFamily="34" charset="0"/>
              </a:rPr>
              <a:t> </a:t>
            </a:r>
            <a:r>
              <a:rPr lang="en-SG" sz="2000" dirty="0" smtClean="0">
                <a:latin typeface="Calibri" pitchFamily="34" charset="0"/>
                <a:cs typeface="Calibri" pitchFamily="34" charset="0"/>
              </a:rPr>
              <a:t>                     Convention Centre</a:t>
            </a:r>
          </a:p>
          <a:p>
            <a:endParaRPr lang="en-US" sz="2000" dirty="0" smtClean="0">
              <a:latin typeface="Calibri" pitchFamily="34" charset="0"/>
              <a:cs typeface="Calibri" pitchFamily="34" charset="0"/>
            </a:endParaRPr>
          </a:p>
          <a:p>
            <a:endParaRPr lang="en-US" sz="2000" dirty="0">
              <a:latin typeface="Calibri" pitchFamily="34" charset="0"/>
              <a:cs typeface="Calibri" pitchFamily="34" charset="0"/>
            </a:endParaRPr>
          </a:p>
          <a:p>
            <a:endParaRPr lang="en-US" sz="2000" dirty="0" smtClean="0">
              <a:latin typeface="Calibri" pitchFamily="34" charset="0"/>
              <a:cs typeface="Calibri" pitchFamily="34" charset="0"/>
            </a:endParaRPr>
          </a:p>
        </p:txBody>
      </p:sp>
    </p:spTree>
    <p:extLst>
      <p:ext uri="{BB962C8B-B14F-4D97-AF65-F5344CB8AC3E}">
        <p14:creationId xmlns:p14="http://schemas.microsoft.com/office/powerpoint/2010/main" val="10646862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19400" y="2514600"/>
            <a:ext cx="3962400" cy="923330"/>
          </a:xfrm>
          <a:prstGeom prst="rect">
            <a:avLst/>
          </a:prstGeom>
          <a:noFill/>
          <a:scene3d>
            <a:camera prst="orthographicFront"/>
            <a:lightRig rig="threePt" dir="t"/>
          </a:scene3d>
          <a:sp3d>
            <a:bevelT/>
          </a:sp3d>
        </p:spPr>
        <p:txBody>
          <a:bodyPr wrap="square" rtlCol="0">
            <a:spAutoFit/>
          </a:bodyPr>
          <a:lstStyle/>
          <a:p>
            <a:r>
              <a:rPr lang="en-US" sz="5400" dirty="0" smtClean="0">
                <a:ln>
                  <a:solidFill>
                    <a:srgbClr val="FFC000"/>
                  </a:solidFill>
                </a:ln>
                <a:solidFill>
                  <a:srgbClr val="FF0000"/>
                </a:solidFill>
                <a:effectLst>
                  <a:outerShdw blurRad="50800" dist="38100" dir="13500000" algn="br" rotWithShape="0">
                    <a:srgbClr val="FFC000">
                      <a:alpha val="40000"/>
                    </a:srgbClr>
                  </a:outerShdw>
                </a:effectLst>
                <a:latin typeface="Cooper Black" panose="0208090404030B020404" pitchFamily="18" charset="0"/>
              </a:rPr>
              <a:t>The End</a:t>
            </a:r>
            <a:endParaRPr lang="en-SG" sz="5400" dirty="0">
              <a:ln>
                <a:solidFill>
                  <a:srgbClr val="FFC000"/>
                </a:solidFill>
              </a:ln>
              <a:solidFill>
                <a:srgbClr val="FF0000"/>
              </a:solidFill>
              <a:effectLst>
                <a:outerShdw blurRad="50800" dist="38100" dir="13500000" algn="br" rotWithShape="0">
                  <a:srgbClr val="FFC000">
                    <a:alpha val="40000"/>
                  </a:srgbClr>
                </a:outerShdw>
              </a:effectLst>
              <a:latin typeface="Cooper Black" panose="0208090404030B020404" pitchFamily="18" charset="0"/>
            </a:endParaRPr>
          </a:p>
        </p:txBody>
      </p:sp>
    </p:spTree>
    <p:extLst>
      <p:ext uri="{BB962C8B-B14F-4D97-AF65-F5344CB8AC3E}">
        <p14:creationId xmlns:p14="http://schemas.microsoft.com/office/powerpoint/2010/main" val="1803796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3200400"/>
            <a:ext cx="8001000" cy="1470025"/>
          </a:xfrm>
          <a:prstGeom prst="rect">
            <a:avLst/>
          </a:prstGeom>
        </p:spPr>
        <p:txBody>
          <a:bodyPr/>
          <a:lstStyle/>
          <a:p>
            <a:pPr algn="l"/>
            <a:r>
              <a:rPr lang="en-US" sz="3600" b="1" dirty="0" smtClean="0">
                <a:solidFill>
                  <a:schemeClr val="tx1"/>
                </a:solidFill>
                <a:latin typeface="Calibri" pitchFamily="34" charset="0"/>
              </a:rPr>
              <a:t>Singapore Healthcare Management 2018 </a:t>
            </a:r>
            <a:br>
              <a:rPr lang="en-US" sz="3600" b="1" dirty="0" smtClean="0">
                <a:solidFill>
                  <a:schemeClr val="tx1"/>
                </a:solidFill>
                <a:latin typeface="Calibri" pitchFamily="34" charset="0"/>
              </a:rPr>
            </a:br>
            <a:r>
              <a:rPr lang="en-US" sz="1600" i="1" dirty="0" smtClean="0">
                <a:solidFill>
                  <a:schemeClr val="tx1"/>
                </a:solidFill>
                <a:latin typeface="Calibri" pitchFamily="34" charset="0"/>
              </a:rPr>
              <a:t>is co-located with</a:t>
            </a:r>
            <a:r>
              <a:rPr lang="en-US" sz="1600" dirty="0" smtClean="0">
                <a:solidFill>
                  <a:schemeClr val="tx1"/>
                </a:solidFill>
                <a:latin typeface="Calibri" pitchFamily="34" charset="0"/>
              </a:rPr>
              <a:t/>
            </a:r>
            <a:br>
              <a:rPr lang="en-US" sz="1600" dirty="0" smtClean="0">
                <a:solidFill>
                  <a:schemeClr val="tx1"/>
                </a:solidFill>
                <a:latin typeface="Calibri" pitchFamily="34" charset="0"/>
              </a:rPr>
            </a:br>
            <a:r>
              <a:rPr lang="en-US" sz="2000" dirty="0" smtClean="0">
                <a:solidFill>
                  <a:schemeClr val="tx1"/>
                </a:solidFill>
                <a:latin typeface="Calibri" pitchFamily="34" charset="0"/>
              </a:rPr>
              <a:t>Singapore Healthcare Management Congress 2018</a:t>
            </a:r>
            <a:br>
              <a:rPr lang="en-US" sz="2000" dirty="0" smtClean="0">
                <a:solidFill>
                  <a:schemeClr val="tx1"/>
                </a:solidFill>
                <a:latin typeface="Calibri" pitchFamily="34" charset="0"/>
              </a:rPr>
            </a:br>
            <a:r>
              <a:rPr lang="en-US" sz="2000" dirty="0" smtClean="0">
                <a:solidFill>
                  <a:schemeClr val="tx1"/>
                </a:solidFill>
                <a:latin typeface="Calibri" pitchFamily="34" charset="0"/>
              </a:rPr>
              <a:t>Singapore Healthcare Enterprise Risk Management Congress 2018</a:t>
            </a:r>
            <a:br>
              <a:rPr lang="en-US" sz="2000" dirty="0" smtClean="0">
                <a:solidFill>
                  <a:schemeClr val="tx1"/>
                </a:solidFill>
                <a:latin typeface="Calibri" pitchFamily="34" charset="0"/>
              </a:rPr>
            </a:br>
            <a:r>
              <a:rPr lang="en-US" sz="2000" dirty="0" smtClean="0">
                <a:solidFill>
                  <a:schemeClr val="tx1"/>
                </a:solidFill>
                <a:latin typeface="Calibri" pitchFamily="34" charset="0"/>
              </a:rPr>
              <a:t>Singapore Healthcare Supply Chain Management Congress 2018</a:t>
            </a:r>
            <a:endParaRPr lang="en-SG" sz="2000" dirty="0">
              <a:solidFill>
                <a:schemeClr val="tx1"/>
              </a:solidFill>
              <a:latin typeface="Calibri" pitchFamily="34" charset="0"/>
            </a:endParaRPr>
          </a:p>
        </p:txBody>
      </p:sp>
      <p:pic>
        <p:nvPicPr>
          <p:cNvPr id="4" name="Picture 3"/>
          <p:cNvPicPr/>
          <p:nvPr/>
        </p:nvPicPr>
        <p:blipFill>
          <a:blip r:embed="rId2" cstate="print">
            <a:extLst>
              <a:ext uri="{28A0092B-C50C-407E-A947-70E740481C1C}">
                <a14:useLocalDpi xmlns:a14="http://schemas.microsoft.com/office/drawing/2010/main" val="0"/>
              </a:ext>
            </a:extLst>
          </a:blip>
          <a:stretch>
            <a:fillRect/>
          </a:stretch>
        </p:blipFill>
        <p:spPr bwMode="auto">
          <a:xfrm>
            <a:off x="279776" y="1227160"/>
            <a:ext cx="2743200" cy="2362200"/>
          </a:xfrm>
          <a:prstGeom prst="rect">
            <a:avLst/>
          </a:prstGeom>
          <a:noFill/>
        </p:spPr>
      </p:pic>
    </p:spTree>
    <p:extLst>
      <p:ext uri="{BB962C8B-B14F-4D97-AF65-F5344CB8AC3E}">
        <p14:creationId xmlns:p14="http://schemas.microsoft.com/office/powerpoint/2010/main" val="21166697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SHM2018 Poster Display</a:t>
            </a:r>
            <a:endParaRPr lang="en-SG" dirty="0"/>
          </a:p>
        </p:txBody>
      </p:sp>
      <p:sp>
        <p:nvSpPr>
          <p:cNvPr id="3" name="Content Placeholder 2"/>
          <p:cNvSpPr>
            <a:spLocks noGrp="1"/>
          </p:cNvSpPr>
          <p:nvPr>
            <p:ph idx="1"/>
          </p:nvPr>
        </p:nvSpPr>
        <p:spPr>
          <a:xfrm>
            <a:off x="381000" y="884237"/>
            <a:ext cx="8229600" cy="5516563"/>
          </a:xfrm>
        </p:spPr>
        <p:txBody>
          <a:bodyPr>
            <a:noAutofit/>
          </a:bodyPr>
          <a:lstStyle/>
          <a:p>
            <a:pPr marL="0" indent="0">
              <a:buNone/>
            </a:pPr>
            <a:r>
              <a:rPr lang="en-US" sz="1400" b="1" dirty="0" smtClean="0">
                <a:latin typeface="Calibri" pitchFamily="34" charset="0"/>
              </a:rPr>
              <a:t>     MANDATORY</a:t>
            </a:r>
          </a:p>
          <a:p>
            <a:pPr marL="727075" lvl="1" indent="-342900">
              <a:lnSpc>
                <a:spcPct val="100000"/>
              </a:lnSpc>
            </a:pPr>
            <a:r>
              <a:rPr lang="en-US" sz="1400" dirty="0" err="1" smtClean="0">
                <a:latin typeface="Calibri" pitchFamily="34" charset="0"/>
              </a:rPr>
              <a:t>Utilise</a:t>
            </a:r>
            <a:r>
              <a:rPr lang="en-US" sz="1400" dirty="0" smtClean="0">
                <a:latin typeface="Calibri" pitchFamily="34" charset="0"/>
              </a:rPr>
              <a:t> the SHM2018 poster template for A0 size poster printing</a:t>
            </a:r>
          </a:p>
          <a:p>
            <a:pPr marL="727075" lvl="1" indent="-342900">
              <a:lnSpc>
                <a:spcPct val="100000"/>
              </a:lnSpc>
            </a:pPr>
            <a:r>
              <a:rPr lang="en-US" sz="1400" dirty="0" smtClean="0">
                <a:latin typeface="Calibri" pitchFamily="34" charset="0"/>
              </a:rPr>
              <a:t>Include, project title, author names, institution name/logo</a:t>
            </a:r>
            <a:endParaRPr lang="en-SG" sz="1400" dirty="0">
              <a:latin typeface="Calibri" pitchFamily="34" charset="0"/>
            </a:endParaRPr>
          </a:p>
          <a:p>
            <a:pPr marL="727075" lvl="1" indent="-342900">
              <a:lnSpc>
                <a:spcPct val="100000"/>
              </a:lnSpc>
            </a:pPr>
            <a:r>
              <a:rPr lang="en-US" sz="1400" dirty="0" smtClean="0">
                <a:latin typeface="Calibri" pitchFamily="34" charset="0"/>
              </a:rPr>
              <a:t>No further changes allowed after printing of poster</a:t>
            </a:r>
          </a:p>
          <a:p>
            <a:pPr marL="727075" lvl="1" indent="-342900">
              <a:lnSpc>
                <a:spcPct val="100000"/>
              </a:lnSpc>
            </a:pPr>
            <a:r>
              <a:rPr lang="en-US" sz="1400" dirty="0" smtClean="0">
                <a:latin typeface="Calibri" pitchFamily="34" charset="0"/>
              </a:rPr>
              <a:t>Poster layout should be in Portrait orientation</a:t>
            </a:r>
          </a:p>
          <a:p>
            <a:pPr marL="384175" lvl="1" indent="0">
              <a:lnSpc>
                <a:spcPct val="100000"/>
              </a:lnSpc>
              <a:buNone/>
            </a:pPr>
            <a:endParaRPr lang="en-US" sz="1200" dirty="0" smtClean="0">
              <a:latin typeface="Calibri" pitchFamily="34" charset="0"/>
            </a:endParaRPr>
          </a:p>
          <a:p>
            <a:pPr marL="384175" lvl="1" indent="0">
              <a:lnSpc>
                <a:spcPct val="100000"/>
              </a:lnSpc>
              <a:buNone/>
            </a:pPr>
            <a:r>
              <a:rPr lang="en-US" sz="1400" b="1" dirty="0" smtClean="0">
                <a:latin typeface="Calibri" pitchFamily="34" charset="0"/>
              </a:rPr>
              <a:t>DEADLINE</a:t>
            </a:r>
          </a:p>
          <a:p>
            <a:pPr marL="727075" lvl="1" indent="-342900"/>
            <a:r>
              <a:rPr lang="en-US" sz="1400" dirty="0" smtClean="0">
                <a:latin typeface="Calibri" pitchFamily="34" charset="0"/>
              </a:rPr>
              <a:t>Posters to be submitted by </a:t>
            </a:r>
            <a:r>
              <a:rPr lang="en-US" sz="1400" u="sng" dirty="0" smtClean="0">
                <a:latin typeface="Calibri" pitchFamily="34" charset="0"/>
              </a:rPr>
              <a:t>25 May 2018 </a:t>
            </a:r>
            <a:r>
              <a:rPr lang="en-US" sz="1400" dirty="0" smtClean="0">
                <a:latin typeface="Calibri" pitchFamily="34" charset="0"/>
              </a:rPr>
              <a:t>deadline for printing by the </a:t>
            </a:r>
            <a:r>
              <a:rPr lang="en-US" sz="1400" dirty="0" err="1" smtClean="0">
                <a:latin typeface="Calibri" pitchFamily="34" charset="0"/>
              </a:rPr>
              <a:t>Organisers</a:t>
            </a:r>
            <a:r>
              <a:rPr lang="en-US" sz="1400" dirty="0" smtClean="0">
                <a:latin typeface="Calibri" pitchFamily="34" charset="0"/>
              </a:rPr>
              <a:t>. </a:t>
            </a:r>
          </a:p>
          <a:p>
            <a:pPr marL="727075" lvl="1" indent="-342900"/>
            <a:r>
              <a:rPr lang="en-US" sz="1400" dirty="0" smtClean="0">
                <a:latin typeface="Calibri" pitchFamily="34" charset="0"/>
              </a:rPr>
              <a:t>Main Authors are responsible for the submission of the posters.</a:t>
            </a:r>
          </a:p>
          <a:p>
            <a:pPr marL="384175" lvl="1" indent="0">
              <a:buNone/>
            </a:pPr>
            <a:endParaRPr lang="en-US" sz="1200" dirty="0" smtClean="0">
              <a:latin typeface="Calibri" pitchFamily="34" charset="0"/>
            </a:endParaRPr>
          </a:p>
          <a:p>
            <a:pPr marL="384175" lvl="1" indent="0">
              <a:buNone/>
            </a:pPr>
            <a:r>
              <a:rPr lang="en-US" sz="1400" b="1" dirty="0" smtClean="0">
                <a:latin typeface="Calibri" pitchFamily="34" charset="0"/>
              </a:rPr>
              <a:t>PRESENTATION</a:t>
            </a:r>
          </a:p>
          <a:p>
            <a:pPr marL="727075" lvl="1" indent="-342900"/>
            <a:r>
              <a:rPr lang="en-US" sz="1400" dirty="0" smtClean="0">
                <a:latin typeface="+mn-lt"/>
              </a:rPr>
              <a:t>All poster winners should be prepared to do a 10-min (</a:t>
            </a:r>
            <a:r>
              <a:rPr lang="en-US" sz="1400" dirty="0" err="1" smtClean="0">
                <a:latin typeface="+mn-lt"/>
              </a:rPr>
              <a:t>incl</a:t>
            </a:r>
            <a:r>
              <a:rPr lang="en-US" sz="1400" dirty="0" smtClean="0">
                <a:latin typeface="+mn-lt"/>
              </a:rPr>
              <a:t> Q&amp;A) presentation, using Power Point format during the Congress. </a:t>
            </a:r>
            <a:r>
              <a:rPr lang="en-SG" sz="1400" dirty="0" smtClean="0">
                <a:latin typeface="+mn-lt"/>
              </a:rPr>
              <a:t>Failure or refusal to present will result in disqualification or withdrawal of prize. </a:t>
            </a:r>
            <a:endParaRPr lang="en-US" sz="1400" dirty="0" smtClean="0">
              <a:latin typeface="+mn-lt"/>
            </a:endParaRPr>
          </a:p>
          <a:p>
            <a:pPr marL="727075" lvl="1" indent="-342900"/>
            <a:r>
              <a:rPr lang="en-US" sz="1400" dirty="0" smtClean="0">
                <a:latin typeface="Calibri" pitchFamily="34" charset="0"/>
              </a:rPr>
              <a:t>All poster winners are required to stand-by their posters which will be displayed during the GOH walkabout as part of the Opening Ceremony on 14</a:t>
            </a:r>
            <a:r>
              <a:rPr lang="en-US" sz="1400" baseline="30000" dirty="0" smtClean="0">
                <a:latin typeface="Calibri" pitchFamily="34" charset="0"/>
              </a:rPr>
              <a:t>th</a:t>
            </a:r>
            <a:r>
              <a:rPr lang="en-US" sz="1400" dirty="0" smtClean="0">
                <a:latin typeface="Calibri" pitchFamily="34" charset="0"/>
              </a:rPr>
              <a:t> August 2018.</a:t>
            </a:r>
          </a:p>
          <a:p>
            <a:pPr marL="384175" lvl="1" indent="0">
              <a:buNone/>
            </a:pPr>
            <a:endParaRPr lang="en-US" sz="1200" u="sng" dirty="0" smtClean="0">
              <a:latin typeface="Calibri" pitchFamily="34" charset="0"/>
            </a:endParaRPr>
          </a:p>
          <a:p>
            <a:pPr marL="384175" lvl="1" indent="0">
              <a:buNone/>
            </a:pPr>
            <a:r>
              <a:rPr lang="en-US" sz="1400" b="1" dirty="0" smtClean="0">
                <a:latin typeface="Calibri" pitchFamily="34" charset="0"/>
              </a:rPr>
              <a:t>AWARD CEREMONY</a:t>
            </a:r>
          </a:p>
          <a:p>
            <a:pPr marL="727075" lvl="1" indent="-342900"/>
            <a:r>
              <a:rPr lang="en-US" sz="1400" b="1" u="sng" dirty="0" smtClean="0">
                <a:latin typeface="Calibri" pitchFamily="34" charset="0"/>
              </a:rPr>
              <a:t>Main authors  of winning posters </a:t>
            </a:r>
            <a:r>
              <a:rPr lang="en-US" sz="1400" dirty="0" smtClean="0">
                <a:latin typeface="Calibri" pitchFamily="34" charset="0"/>
              </a:rPr>
              <a:t>will be contacted  to attend the award ceremony as well as the presentation sessions. </a:t>
            </a:r>
            <a:r>
              <a:rPr lang="en-US" sz="1400" b="1" dirty="0" smtClean="0">
                <a:solidFill>
                  <a:srgbClr val="0000CC"/>
                </a:solidFill>
                <a:latin typeface="Calibri" pitchFamily="34" charset="0"/>
              </a:rPr>
              <a:t>Main author will need inform </a:t>
            </a:r>
            <a:r>
              <a:rPr lang="en-US" sz="1400" b="1" dirty="0" err="1" smtClean="0">
                <a:solidFill>
                  <a:srgbClr val="0000CC"/>
                </a:solidFill>
                <a:latin typeface="Calibri" pitchFamily="34" charset="0"/>
              </a:rPr>
              <a:t>Organisers</a:t>
            </a:r>
            <a:r>
              <a:rPr lang="en-US" sz="1400" b="1" dirty="0" smtClean="0">
                <a:solidFill>
                  <a:srgbClr val="0000CC"/>
                </a:solidFill>
                <a:latin typeface="Calibri" pitchFamily="34" charset="0"/>
              </a:rPr>
              <a:t> on the number of team members attending the ceremony</a:t>
            </a:r>
            <a:r>
              <a:rPr lang="en-US" sz="1400" dirty="0" smtClean="0">
                <a:latin typeface="Calibri" pitchFamily="34" charset="0"/>
              </a:rPr>
              <a:t>.</a:t>
            </a:r>
          </a:p>
          <a:p>
            <a:pPr marL="727075" lvl="1" indent="-342900"/>
            <a:r>
              <a:rPr lang="en-US" sz="1400" dirty="0" smtClean="0">
                <a:latin typeface="Calibri" pitchFamily="34" charset="0"/>
              </a:rPr>
              <a:t>Only 1 Certificate  of  Award/Participation  will be  given for each poster. </a:t>
            </a:r>
            <a:endParaRPr lang="en-US" sz="1400" dirty="0">
              <a:latin typeface="Calibri" pitchFamily="34" charset="0"/>
            </a:endParaRPr>
          </a:p>
        </p:txBody>
      </p:sp>
    </p:spTree>
    <p:extLst>
      <p:ext uri="{BB962C8B-B14F-4D97-AF65-F5344CB8AC3E}">
        <p14:creationId xmlns:p14="http://schemas.microsoft.com/office/powerpoint/2010/main" val="42196831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Principles of a Poster</a:t>
            </a:r>
            <a:endParaRPr lang="en-SG" dirty="0"/>
          </a:p>
        </p:txBody>
      </p:sp>
      <p:sp>
        <p:nvSpPr>
          <p:cNvPr id="3" name="Content Placeholder 2"/>
          <p:cNvSpPr>
            <a:spLocks noGrp="1"/>
          </p:cNvSpPr>
          <p:nvPr>
            <p:ph idx="1"/>
          </p:nvPr>
        </p:nvSpPr>
        <p:spPr/>
        <p:txBody>
          <a:bodyPr/>
          <a:lstStyle/>
          <a:p>
            <a:pPr algn="just">
              <a:lnSpc>
                <a:spcPct val="100000"/>
              </a:lnSpc>
            </a:pPr>
            <a:r>
              <a:rPr lang="en-SG" sz="2400" dirty="0">
                <a:latin typeface="Calibri" pitchFamily="34" charset="0"/>
              </a:rPr>
              <a:t>A poster is a visual presentation of information </a:t>
            </a:r>
          </a:p>
          <a:p>
            <a:pPr marL="342900" indent="-342900" algn="just">
              <a:lnSpc>
                <a:spcPct val="100000"/>
              </a:lnSpc>
              <a:buFont typeface="Arial" pitchFamily="34" charset="0"/>
              <a:buChar char="•"/>
            </a:pPr>
            <a:r>
              <a:rPr lang="en-SG" sz="2400" dirty="0">
                <a:latin typeface="Calibri" pitchFamily="34" charset="0"/>
              </a:rPr>
              <a:t>D</a:t>
            </a:r>
            <a:r>
              <a:rPr lang="en-SG" sz="2400" dirty="0" smtClean="0">
                <a:latin typeface="Calibri" pitchFamily="34" charset="0"/>
              </a:rPr>
              <a:t>o </a:t>
            </a:r>
            <a:r>
              <a:rPr lang="en-SG" sz="2400" dirty="0">
                <a:latin typeface="Calibri" pitchFamily="34" charset="0"/>
              </a:rPr>
              <a:t>not simply reproduce your written paper in poster format.</a:t>
            </a:r>
          </a:p>
          <a:p>
            <a:pPr marL="342900" indent="-342900" algn="just">
              <a:lnSpc>
                <a:spcPct val="100000"/>
              </a:lnSpc>
              <a:buFont typeface="Arial" pitchFamily="34" charset="0"/>
              <a:buChar char="•"/>
            </a:pPr>
            <a:r>
              <a:rPr lang="en-SG" sz="2400" dirty="0" smtClean="0">
                <a:latin typeface="Calibri" pitchFamily="34" charset="0"/>
              </a:rPr>
              <a:t>Reader should </a:t>
            </a:r>
            <a:r>
              <a:rPr lang="en-SG" sz="2400" dirty="0">
                <a:latin typeface="Calibri" pitchFamily="34" charset="0"/>
              </a:rPr>
              <a:t>be </a:t>
            </a:r>
            <a:r>
              <a:rPr lang="en-SG" sz="2400" dirty="0" smtClean="0">
                <a:latin typeface="Calibri" pitchFamily="34" charset="0"/>
              </a:rPr>
              <a:t>able to understand it </a:t>
            </a:r>
            <a:r>
              <a:rPr lang="en-SG" sz="2400" dirty="0">
                <a:latin typeface="Calibri" pitchFamily="34" charset="0"/>
              </a:rPr>
              <a:t>without verbal </a:t>
            </a:r>
            <a:r>
              <a:rPr lang="en-SG" sz="2400" dirty="0" smtClean="0">
                <a:latin typeface="Calibri" pitchFamily="34" charset="0"/>
              </a:rPr>
              <a:t>explanation</a:t>
            </a:r>
            <a:endParaRPr lang="en-SG" sz="2400" dirty="0">
              <a:latin typeface="Calibri" pitchFamily="34" charset="0"/>
            </a:endParaRPr>
          </a:p>
        </p:txBody>
      </p:sp>
      <p:pic>
        <p:nvPicPr>
          <p:cNvPr id="3075" name="Picture 3" descr="D:\Users\seolgl\AppData\Local\Microsoft\Windows\Temporary Internet Files\Content.IE5\ITOD5RLH\MC900252493[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4400" y="4114800"/>
            <a:ext cx="1295400" cy="2252821"/>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D:\Users\seolgl\AppData\Local\Microsoft\Windows\Temporary Internet Files\Content.IE5\Q3NJ38SL\MC900082277[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7399" y="4251045"/>
            <a:ext cx="2292849" cy="1997355"/>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D:\Users\seolgl\AppData\Local\Microsoft\Windows\Temporary Internet Files\Content.IE5\ITOD5RLH\MC900434665[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86400" y="3733800"/>
            <a:ext cx="1197331" cy="1101876"/>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D:\Users\seolgl\AppData\Local\Microsoft\Windows\Temporary Internet Files\Content.IE5\Q3NJ38SL\MC900432537[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0" y="3962400"/>
            <a:ext cx="1060346" cy="10603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02017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fade">
                                      <p:cBhvr>
                                        <p:cTn id="7" dur="500"/>
                                        <p:tgtEl>
                                          <p:spTgt spid="3075"/>
                                        </p:tgtEl>
                                      </p:cBhvr>
                                    </p:animEffect>
                                  </p:childTnLst>
                                </p:cTn>
                              </p:par>
                              <p:par>
                                <p:cTn id="8" presetID="10" presetClass="entr" presetSubtype="0" fill="hold" nodeType="withEffect">
                                  <p:stCondLst>
                                    <p:cond delay="0"/>
                                  </p:stCondLst>
                                  <p:childTnLst>
                                    <p:set>
                                      <p:cBhvr>
                                        <p:cTn id="9" dur="1" fill="hold">
                                          <p:stCondLst>
                                            <p:cond delay="0"/>
                                          </p:stCondLst>
                                        </p:cTn>
                                        <p:tgtEl>
                                          <p:spTgt spid="3076"/>
                                        </p:tgtEl>
                                        <p:attrNameLst>
                                          <p:attrName>style.visibility</p:attrName>
                                        </p:attrNameLst>
                                      </p:cBhvr>
                                      <p:to>
                                        <p:strVal val="visible"/>
                                      </p:to>
                                    </p:set>
                                    <p:animEffect transition="in" filter="fade">
                                      <p:cBhvr>
                                        <p:cTn id="10" dur="500"/>
                                        <p:tgtEl>
                                          <p:spTgt spid="307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079"/>
                                        </p:tgtEl>
                                        <p:attrNameLst>
                                          <p:attrName>style.visibility</p:attrName>
                                        </p:attrNameLst>
                                      </p:cBhvr>
                                      <p:to>
                                        <p:strVal val="visible"/>
                                      </p:to>
                                    </p:set>
                                    <p:anim calcmode="lin" valueType="num">
                                      <p:cBhvr additive="base">
                                        <p:cTn id="15" dur="500" fill="hold"/>
                                        <p:tgtEl>
                                          <p:spTgt spid="3079"/>
                                        </p:tgtEl>
                                        <p:attrNameLst>
                                          <p:attrName>ppt_x</p:attrName>
                                        </p:attrNameLst>
                                      </p:cBhvr>
                                      <p:tavLst>
                                        <p:tav tm="0">
                                          <p:val>
                                            <p:strVal val="#ppt_x"/>
                                          </p:val>
                                        </p:tav>
                                        <p:tav tm="100000">
                                          <p:val>
                                            <p:strVal val="#ppt_x"/>
                                          </p:val>
                                        </p:tav>
                                      </p:tavLst>
                                    </p:anim>
                                    <p:anim calcmode="lin" valueType="num">
                                      <p:cBhvr additive="base">
                                        <p:cTn id="16" dur="500" fill="hold"/>
                                        <p:tgtEl>
                                          <p:spTgt spid="307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077"/>
                                        </p:tgtEl>
                                        <p:attrNameLst>
                                          <p:attrName>style.visibility</p:attrName>
                                        </p:attrNameLst>
                                      </p:cBhvr>
                                      <p:to>
                                        <p:strVal val="visible"/>
                                      </p:to>
                                    </p:set>
                                    <p:anim calcmode="lin" valueType="num">
                                      <p:cBhvr additive="base">
                                        <p:cTn id="19" dur="500" fill="hold"/>
                                        <p:tgtEl>
                                          <p:spTgt spid="3077"/>
                                        </p:tgtEl>
                                        <p:attrNameLst>
                                          <p:attrName>ppt_x</p:attrName>
                                        </p:attrNameLst>
                                      </p:cBhvr>
                                      <p:tavLst>
                                        <p:tav tm="0">
                                          <p:val>
                                            <p:strVal val="#ppt_x"/>
                                          </p:val>
                                        </p:tav>
                                        <p:tav tm="100000">
                                          <p:val>
                                            <p:strVal val="#ppt_x"/>
                                          </p:val>
                                        </p:tav>
                                      </p:tavLst>
                                    </p:anim>
                                    <p:anim calcmode="lin" valueType="num">
                                      <p:cBhvr additive="base">
                                        <p:cTn id="20" dur="500" fill="hold"/>
                                        <p:tgtEl>
                                          <p:spTgt spid="30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of Poster  </a:t>
            </a:r>
            <a:endParaRPr lang="en-SG"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5434" y="1080660"/>
            <a:ext cx="4143375" cy="5429250"/>
          </a:xfrm>
          <a:prstGeom prst="rect">
            <a:avLst/>
          </a:prstGeom>
          <a:noFill/>
          <a:ln w="9525">
            <a:solidFill>
              <a:schemeClr val="bg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394855" y="1802716"/>
            <a:ext cx="1357745" cy="523220"/>
          </a:xfrm>
          <a:prstGeom prst="rect">
            <a:avLst/>
          </a:prstGeom>
          <a:noFill/>
        </p:spPr>
        <p:txBody>
          <a:bodyPr wrap="square" rtlCol="0">
            <a:spAutoFit/>
          </a:bodyPr>
          <a:lstStyle/>
          <a:p>
            <a:r>
              <a:rPr lang="en-US" sz="1400" dirty="0" smtClean="0">
                <a:solidFill>
                  <a:srgbClr val="FF0000"/>
                </a:solidFill>
              </a:rPr>
              <a:t>1. SHM 2015  </a:t>
            </a:r>
          </a:p>
          <a:p>
            <a:r>
              <a:rPr lang="en-US" sz="1400" dirty="0">
                <a:solidFill>
                  <a:srgbClr val="FF0000"/>
                </a:solidFill>
              </a:rPr>
              <a:t> </a:t>
            </a:r>
            <a:r>
              <a:rPr lang="en-US" sz="1400" dirty="0" smtClean="0">
                <a:solidFill>
                  <a:srgbClr val="FF0000"/>
                </a:solidFill>
              </a:rPr>
              <a:t>   Template </a:t>
            </a:r>
            <a:endParaRPr lang="en-SG" sz="1400" dirty="0">
              <a:solidFill>
                <a:srgbClr val="FF0000"/>
              </a:solidFill>
            </a:endParaRPr>
          </a:p>
        </p:txBody>
      </p:sp>
      <p:cxnSp>
        <p:nvCxnSpPr>
          <p:cNvPr id="14" name="Straight Arrow Connector 13"/>
          <p:cNvCxnSpPr/>
          <p:nvPr/>
        </p:nvCxnSpPr>
        <p:spPr bwMode="auto">
          <a:xfrm flipH="1">
            <a:off x="6269182" y="1195196"/>
            <a:ext cx="1219200" cy="228600"/>
          </a:xfrm>
          <a:prstGeom prst="straightConnector1">
            <a:avLst/>
          </a:prstGeom>
          <a:solidFill>
            <a:schemeClr val="accent1"/>
          </a:solidFill>
          <a:ln w="19050" cap="flat" cmpd="sng" algn="ctr">
            <a:solidFill>
              <a:srgbClr val="FF0000"/>
            </a:solidFill>
            <a:prstDash val="solid"/>
            <a:round/>
            <a:headEnd type="none" w="med" len="med"/>
            <a:tailEnd type="arrow"/>
          </a:ln>
          <a:effectLst/>
        </p:spPr>
      </p:cxnSp>
      <p:sp>
        <p:nvSpPr>
          <p:cNvPr id="18" name="TextBox 17"/>
          <p:cNvSpPr txBox="1"/>
          <p:nvPr/>
        </p:nvSpPr>
        <p:spPr>
          <a:xfrm>
            <a:off x="7467600" y="1001719"/>
            <a:ext cx="1524000" cy="307777"/>
          </a:xfrm>
          <a:prstGeom prst="rect">
            <a:avLst/>
          </a:prstGeom>
          <a:noFill/>
        </p:spPr>
        <p:txBody>
          <a:bodyPr wrap="square" rtlCol="0">
            <a:spAutoFit/>
          </a:bodyPr>
          <a:lstStyle/>
          <a:p>
            <a:r>
              <a:rPr lang="en-US" sz="1400" dirty="0" smtClean="0">
                <a:solidFill>
                  <a:srgbClr val="FF0000"/>
                </a:solidFill>
              </a:rPr>
              <a:t>2. Title of poster </a:t>
            </a:r>
            <a:endParaRPr lang="en-SG" sz="1400" dirty="0">
              <a:solidFill>
                <a:srgbClr val="FF0000"/>
              </a:solidFill>
            </a:endParaRPr>
          </a:p>
        </p:txBody>
      </p:sp>
      <p:cxnSp>
        <p:nvCxnSpPr>
          <p:cNvPr id="20" name="Straight Arrow Connector 19"/>
          <p:cNvCxnSpPr/>
          <p:nvPr/>
        </p:nvCxnSpPr>
        <p:spPr bwMode="auto">
          <a:xfrm flipH="1">
            <a:off x="5943600" y="1701931"/>
            <a:ext cx="1295400" cy="244630"/>
          </a:xfrm>
          <a:prstGeom prst="straightConnector1">
            <a:avLst/>
          </a:prstGeom>
          <a:solidFill>
            <a:schemeClr val="accent1"/>
          </a:solidFill>
          <a:ln w="19050" cap="flat" cmpd="sng" algn="ctr">
            <a:solidFill>
              <a:srgbClr val="FF0000"/>
            </a:solidFill>
            <a:prstDash val="solid"/>
            <a:round/>
            <a:headEnd type="none" w="med" len="med"/>
            <a:tailEnd type="arrow"/>
          </a:ln>
          <a:effectLst/>
        </p:spPr>
      </p:cxnSp>
      <p:sp>
        <p:nvSpPr>
          <p:cNvPr id="23" name="TextBox 22"/>
          <p:cNvSpPr txBox="1"/>
          <p:nvPr/>
        </p:nvSpPr>
        <p:spPr>
          <a:xfrm>
            <a:off x="7239000" y="1548043"/>
            <a:ext cx="1884218" cy="307777"/>
          </a:xfrm>
          <a:prstGeom prst="rect">
            <a:avLst/>
          </a:prstGeom>
          <a:noFill/>
        </p:spPr>
        <p:txBody>
          <a:bodyPr wrap="square" rtlCol="0">
            <a:spAutoFit/>
          </a:bodyPr>
          <a:lstStyle/>
          <a:p>
            <a:r>
              <a:rPr lang="en-US" sz="1400" dirty="0" smtClean="0">
                <a:solidFill>
                  <a:srgbClr val="FF0000"/>
                </a:solidFill>
              </a:rPr>
              <a:t>3. Names of authors</a:t>
            </a:r>
            <a:endParaRPr lang="en-SG" sz="1400" dirty="0">
              <a:solidFill>
                <a:srgbClr val="FF0000"/>
              </a:solidFill>
            </a:endParaRPr>
          </a:p>
        </p:txBody>
      </p:sp>
      <p:sp>
        <p:nvSpPr>
          <p:cNvPr id="24" name="TextBox 23"/>
          <p:cNvSpPr txBox="1"/>
          <p:nvPr/>
        </p:nvSpPr>
        <p:spPr>
          <a:xfrm>
            <a:off x="7446818" y="2170559"/>
            <a:ext cx="1676400" cy="523220"/>
          </a:xfrm>
          <a:prstGeom prst="rect">
            <a:avLst/>
          </a:prstGeom>
          <a:noFill/>
        </p:spPr>
        <p:txBody>
          <a:bodyPr wrap="square" rtlCol="0">
            <a:spAutoFit/>
          </a:bodyPr>
          <a:lstStyle/>
          <a:p>
            <a:r>
              <a:rPr lang="en-US" sz="1400" dirty="0">
                <a:solidFill>
                  <a:srgbClr val="FF0000"/>
                </a:solidFill>
              </a:rPr>
              <a:t>4</a:t>
            </a:r>
            <a:r>
              <a:rPr lang="en-US" sz="1400" dirty="0" smtClean="0">
                <a:solidFill>
                  <a:srgbClr val="FF0000"/>
                </a:solidFill>
              </a:rPr>
              <a:t>. Institution   </a:t>
            </a:r>
          </a:p>
          <a:p>
            <a:r>
              <a:rPr lang="en-US" sz="1400" dirty="0" smtClean="0">
                <a:solidFill>
                  <a:srgbClr val="FF0000"/>
                </a:solidFill>
              </a:rPr>
              <a:t> </a:t>
            </a:r>
            <a:r>
              <a:rPr lang="en-US" sz="1400" dirty="0">
                <a:solidFill>
                  <a:srgbClr val="FF0000"/>
                </a:solidFill>
              </a:rPr>
              <a:t> </a:t>
            </a:r>
            <a:r>
              <a:rPr lang="en-US" sz="1400" dirty="0" smtClean="0">
                <a:solidFill>
                  <a:srgbClr val="FF0000"/>
                </a:solidFill>
              </a:rPr>
              <a:t>  name/ logo</a:t>
            </a:r>
            <a:endParaRPr lang="en-SG" sz="1400" dirty="0">
              <a:solidFill>
                <a:srgbClr val="FF0000"/>
              </a:solidFill>
            </a:endParaRPr>
          </a:p>
        </p:txBody>
      </p:sp>
      <p:cxnSp>
        <p:nvCxnSpPr>
          <p:cNvPr id="25" name="Straight Arrow Connector 24"/>
          <p:cNvCxnSpPr/>
          <p:nvPr/>
        </p:nvCxnSpPr>
        <p:spPr bwMode="auto">
          <a:xfrm flipH="1" flipV="1">
            <a:off x="6629400" y="2064326"/>
            <a:ext cx="817418" cy="261610"/>
          </a:xfrm>
          <a:prstGeom prst="straightConnector1">
            <a:avLst/>
          </a:prstGeom>
          <a:solidFill>
            <a:schemeClr val="accent1"/>
          </a:solidFill>
          <a:ln w="19050" cap="flat" cmpd="sng" algn="ctr">
            <a:solidFill>
              <a:srgbClr val="FF0000"/>
            </a:solidFill>
            <a:prstDash val="solid"/>
            <a:round/>
            <a:headEnd type="none" w="med" len="med"/>
            <a:tailEnd type="arrow"/>
          </a:ln>
          <a:effectLst/>
        </p:spPr>
      </p:cxnSp>
      <p:pic>
        <p:nvPicPr>
          <p:cNvPr id="3074" name="Picture 2" descr="C:\Users\spawly\AppData\Local\Microsoft\Windows\Temporary Internet Files\Content.Outlook\XIL7I4CD\SHM15 logo.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43200" y="1195196"/>
            <a:ext cx="1569035" cy="1066943"/>
          </a:xfrm>
          <a:prstGeom prst="rect">
            <a:avLst/>
          </a:prstGeom>
          <a:solidFill>
            <a:schemeClr val="bg1"/>
          </a:solidFill>
        </p:spPr>
      </p:pic>
      <p:cxnSp>
        <p:nvCxnSpPr>
          <p:cNvPr id="7" name="Straight Arrow Connector 6"/>
          <p:cNvCxnSpPr/>
          <p:nvPr/>
        </p:nvCxnSpPr>
        <p:spPr bwMode="auto">
          <a:xfrm flipV="1">
            <a:off x="1752600" y="1873826"/>
            <a:ext cx="1156855" cy="190500"/>
          </a:xfrm>
          <a:prstGeom prst="straightConnector1">
            <a:avLst/>
          </a:prstGeom>
          <a:solidFill>
            <a:schemeClr val="accent1"/>
          </a:solidFill>
          <a:ln w="19050"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14577173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Considerations for Poster Design</a:t>
            </a:r>
            <a:endParaRPr lang="en-SG" dirty="0"/>
          </a:p>
        </p:txBody>
      </p:sp>
      <p:sp>
        <p:nvSpPr>
          <p:cNvPr id="3" name="Content Placeholder 2"/>
          <p:cNvSpPr>
            <a:spLocks noGrp="1"/>
          </p:cNvSpPr>
          <p:nvPr>
            <p:ph idx="1"/>
          </p:nvPr>
        </p:nvSpPr>
        <p:spPr>
          <a:xfrm>
            <a:off x="457200" y="1066800"/>
            <a:ext cx="8229600" cy="4525963"/>
          </a:xfrm>
        </p:spPr>
        <p:txBody>
          <a:bodyPr>
            <a:noAutofit/>
          </a:bodyPr>
          <a:lstStyle/>
          <a:p>
            <a:pPr>
              <a:lnSpc>
                <a:spcPct val="100000"/>
              </a:lnSpc>
              <a:spcBef>
                <a:spcPts val="0"/>
              </a:spcBef>
            </a:pPr>
            <a:r>
              <a:rPr lang="en-SG" sz="2400" b="1" dirty="0">
                <a:latin typeface="Calibri" pitchFamily="34" charset="0"/>
              </a:rPr>
              <a:t>Memorability </a:t>
            </a:r>
            <a:endParaRPr lang="en-SG" sz="2400" b="1" dirty="0" smtClean="0">
              <a:latin typeface="Calibri" pitchFamily="34" charset="0"/>
            </a:endParaRPr>
          </a:p>
          <a:p>
            <a:pPr lvl="1" indent="-342900">
              <a:spcBef>
                <a:spcPts val="0"/>
              </a:spcBef>
              <a:buFont typeface="Courier New" panose="02070309020205020404" pitchFamily="49" charset="0"/>
              <a:buChar char="o"/>
            </a:pPr>
            <a:r>
              <a:rPr lang="en-SG" dirty="0" smtClean="0">
                <a:latin typeface="Calibri" pitchFamily="34" charset="0"/>
              </a:rPr>
              <a:t>Attractive </a:t>
            </a:r>
            <a:r>
              <a:rPr lang="en-SG" dirty="0">
                <a:latin typeface="Calibri" pitchFamily="34" charset="0"/>
              </a:rPr>
              <a:t>titles and clear, colourful images </a:t>
            </a:r>
            <a:endParaRPr lang="en-SG" dirty="0" smtClean="0">
              <a:latin typeface="Calibri" pitchFamily="34" charset="0"/>
            </a:endParaRPr>
          </a:p>
          <a:p>
            <a:pPr lvl="1" indent="-342900">
              <a:spcBef>
                <a:spcPts val="0"/>
              </a:spcBef>
              <a:buFont typeface="Courier New" panose="02070309020205020404" pitchFamily="49" charset="0"/>
              <a:buChar char="o"/>
            </a:pPr>
            <a:r>
              <a:rPr lang="en-SG" dirty="0" smtClean="0">
                <a:latin typeface="Calibri" pitchFamily="34" charset="0"/>
              </a:rPr>
              <a:t>Text is </a:t>
            </a:r>
            <a:r>
              <a:rPr lang="en-SG" dirty="0">
                <a:latin typeface="Calibri" pitchFamily="34" charset="0"/>
              </a:rPr>
              <a:t>easy to read from a distance </a:t>
            </a:r>
            <a:endParaRPr lang="en-SG" dirty="0" smtClean="0">
              <a:latin typeface="Calibri" pitchFamily="34" charset="0"/>
            </a:endParaRPr>
          </a:p>
          <a:p>
            <a:pPr lvl="1" indent="-342900">
              <a:spcBef>
                <a:spcPts val="0"/>
              </a:spcBef>
              <a:buFont typeface="Courier New" panose="02070309020205020404" pitchFamily="49" charset="0"/>
              <a:buChar char="o"/>
            </a:pPr>
            <a:r>
              <a:rPr lang="en-SG" dirty="0">
                <a:latin typeface="Calibri" pitchFamily="34" charset="0"/>
              </a:rPr>
              <a:t>Eye catching images </a:t>
            </a:r>
            <a:r>
              <a:rPr lang="en-SG" dirty="0" smtClean="0">
                <a:latin typeface="Calibri" pitchFamily="34" charset="0"/>
              </a:rPr>
              <a:t>&amp; choice of colours</a:t>
            </a:r>
          </a:p>
          <a:p>
            <a:pPr marL="0" indent="0">
              <a:lnSpc>
                <a:spcPct val="100000"/>
              </a:lnSpc>
              <a:spcBef>
                <a:spcPts val="0"/>
              </a:spcBef>
              <a:buNone/>
            </a:pPr>
            <a:r>
              <a:rPr lang="en-SG" sz="2400" u="sng" dirty="0" smtClean="0">
                <a:latin typeface="Calibri" pitchFamily="34" charset="0"/>
              </a:rPr>
              <a:t> </a:t>
            </a:r>
            <a:endParaRPr lang="en-SG" sz="2400" u="sng" dirty="0">
              <a:latin typeface="Calibri" pitchFamily="34" charset="0"/>
            </a:endParaRPr>
          </a:p>
          <a:p>
            <a:pPr>
              <a:lnSpc>
                <a:spcPct val="100000"/>
              </a:lnSpc>
              <a:spcBef>
                <a:spcPts val="0"/>
              </a:spcBef>
            </a:pPr>
            <a:r>
              <a:rPr lang="en-SG" sz="2400" b="1" dirty="0">
                <a:latin typeface="Calibri" pitchFamily="34" charset="0"/>
              </a:rPr>
              <a:t>Audience </a:t>
            </a:r>
          </a:p>
          <a:p>
            <a:pPr lvl="1" indent="-342900">
              <a:spcBef>
                <a:spcPts val="0"/>
              </a:spcBef>
              <a:buFont typeface="Courier New" panose="02070309020205020404" pitchFamily="49" charset="0"/>
              <a:buChar char="o"/>
            </a:pPr>
            <a:r>
              <a:rPr lang="en-SG" dirty="0" smtClean="0">
                <a:latin typeface="Calibri" pitchFamily="34" charset="0"/>
              </a:rPr>
              <a:t>Language - don’t load the poster </a:t>
            </a:r>
            <a:r>
              <a:rPr lang="en-SG" dirty="0">
                <a:latin typeface="Calibri" pitchFamily="34" charset="0"/>
              </a:rPr>
              <a:t>with lots of jargon and technical </a:t>
            </a:r>
            <a:r>
              <a:rPr lang="en-SG" dirty="0" smtClean="0">
                <a:latin typeface="Calibri" pitchFamily="34" charset="0"/>
              </a:rPr>
              <a:t>terms</a:t>
            </a:r>
            <a:endParaRPr lang="en-SG" dirty="0">
              <a:latin typeface="Calibri" pitchFamily="34" charset="0"/>
            </a:endParaRPr>
          </a:p>
          <a:p>
            <a:pPr>
              <a:lnSpc>
                <a:spcPct val="100000"/>
              </a:lnSpc>
              <a:spcBef>
                <a:spcPts val="0"/>
              </a:spcBef>
            </a:pPr>
            <a:endParaRPr lang="en-SG" sz="2400" u="sng" dirty="0" smtClean="0">
              <a:latin typeface="Calibri" pitchFamily="34" charset="0"/>
            </a:endParaRPr>
          </a:p>
          <a:p>
            <a:pPr>
              <a:lnSpc>
                <a:spcPct val="100000"/>
              </a:lnSpc>
              <a:spcBef>
                <a:spcPts val="0"/>
              </a:spcBef>
            </a:pPr>
            <a:r>
              <a:rPr lang="en-SG" sz="2400" b="1" dirty="0" smtClean="0">
                <a:latin typeface="Calibri" pitchFamily="34" charset="0"/>
              </a:rPr>
              <a:t>Narrative </a:t>
            </a:r>
          </a:p>
          <a:p>
            <a:pPr lvl="1">
              <a:spcBef>
                <a:spcPts val="0"/>
              </a:spcBef>
              <a:buFont typeface="Courier New" panose="02070309020205020404" pitchFamily="49" charset="0"/>
              <a:buChar char="o"/>
            </a:pPr>
            <a:r>
              <a:rPr lang="en-SG" dirty="0" smtClean="0">
                <a:latin typeface="Calibri" pitchFamily="34" charset="0"/>
              </a:rPr>
              <a:t>Sequence the content in an organised matter and ensure good flow of ideas from start to end</a:t>
            </a:r>
            <a:r>
              <a:rPr lang="en-SG" dirty="0">
                <a:latin typeface="Calibri" pitchFamily="34" charset="0"/>
              </a:rPr>
              <a:t> </a:t>
            </a:r>
            <a:r>
              <a:rPr lang="en-SG" dirty="0" smtClean="0">
                <a:latin typeface="Calibri" pitchFamily="34" charset="0"/>
              </a:rPr>
              <a:t>(e.g</a:t>
            </a:r>
            <a:r>
              <a:rPr lang="en-SG" dirty="0">
                <a:latin typeface="Calibri" pitchFamily="34" charset="0"/>
              </a:rPr>
              <a:t>. Intro, Background, Methods, Results). </a:t>
            </a:r>
            <a:endParaRPr lang="en-SG" dirty="0" smtClean="0">
              <a:latin typeface="Calibri" pitchFamily="34" charset="0"/>
            </a:endParaRPr>
          </a:p>
          <a:p>
            <a:pPr lvl="1">
              <a:spcBef>
                <a:spcPts val="0"/>
              </a:spcBef>
              <a:buFont typeface="Courier New" panose="02070309020205020404" pitchFamily="49" charset="0"/>
              <a:buChar char="o"/>
            </a:pPr>
            <a:r>
              <a:rPr lang="en-SG" dirty="0" smtClean="0">
                <a:latin typeface="Calibri" pitchFamily="34" charset="0"/>
              </a:rPr>
              <a:t>Make </a:t>
            </a:r>
            <a:r>
              <a:rPr lang="en-SG" dirty="0">
                <a:latin typeface="Calibri" pitchFamily="34" charset="0"/>
              </a:rPr>
              <a:t>it clear, easy to follow and logical.</a:t>
            </a:r>
          </a:p>
          <a:p>
            <a:pPr marL="0" indent="0">
              <a:lnSpc>
                <a:spcPct val="100000"/>
              </a:lnSpc>
              <a:spcBef>
                <a:spcPts val="0"/>
              </a:spcBef>
              <a:buNone/>
            </a:pPr>
            <a:r>
              <a:rPr lang="en-SG" sz="2400" dirty="0">
                <a:latin typeface="Calibri" pitchFamily="34" charset="0"/>
              </a:rPr>
              <a:t> </a:t>
            </a:r>
          </a:p>
        </p:txBody>
      </p:sp>
    </p:spTree>
    <p:extLst>
      <p:ext uri="{BB962C8B-B14F-4D97-AF65-F5344CB8AC3E}">
        <p14:creationId xmlns:p14="http://schemas.microsoft.com/office/powerpoint/2010/main" val="23977735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Typical Poster Content</a:t>
            </a:r>
            <a:endParaRPr lang="en-SG" dirty="0"/>
          </a:p>
        </p:txBody>
      </p:sp>
      <p:sp>
        <p:nvSpPr>
          <p:cNvPr id="3" name="Content Placeholder 2"/>
          <p:cNvSpPr>
            <a:spLocks noGrp="1"/>
          </p:cNvSpPr>
          <p:nvPr>
            <p:ph idx="1"/>
          </p:nvPr>
        </p:nvSpPr>
        <p:spPr/>
        <p:txBody>
          <a:bodyPr/>
          <a:lstStyle/>
          <a:p>
            <a:pPr marL="342900" indent="-342900">
              <a:lnSpc>
                <a:spcPct val="100000"/>
              </a:lnSpc>
              <a:spcBef>
                <a:spcPts val="600"/>
              </a:spcBef>
              <a:buFont typeface="Arial" pitchFamily="34" charset="0"/>
              <a:buChar char="•"/>
            </a:pPr>
            <a:r>
              <a:rPr lang="en-US" sz="3200" dirty="0" smtClean="0">
                <a:latin typeface="Calibri" pitchFamily="34" charset="0"/>
              </a:rPr>
              <a:t>Affiliation, title, name</a:t>
            </a:r>
          </a:p>
          <a:p>
            <a:pPr marL="342900" indent="-342900">
              <a:lnSpc>
                <a:spcPct val="100000"/>
              </a:lnSpc>
              <a:spcBef>
                <a:spcPts val="600"/>
              </a:spcBef>
              <a:buFont typeface="Arial" pitchFamily="34" charset="0"/>
              <a:buChar char="•"/>
            </a:pPr>
            <a:r>
              <a:rPr lang="en-US" sz="3200" dirty="0" smtClean="0">
                <a:latin typeface="Calibri" pitchFamily="34" charset="0"/>
              </a:rPr>
              <a:t>Introduction &amp; background</a:t>
            </a:r>
          </a:p>
          <a:p>
            <a:pPr marL="342900" indent="-342900">
              <a:lnSpc>
                <a:spcPct val="100000"/>
              </a:lnSpc>
              <a:spcBef>
                <a:spcPts val="600"/>
              </a:spcBef>
              <a:buFont typeface="Arial" pitchFamily="34" charset="0"/>
              <a:buChar char="•"/>
            </a:pPr>
            <a:r>
              <a:rPr lang="en-US" sz="3200" dirty="0" smtClean="0">
                <a:latin typeface="Calibri" pitchFamily="34" charset="0"/>
              </a:rPr>
              <a:t>Problem statement &amp; motivation</a:t>
            </a:r>
          </a:p>
          <a:p>
            <a:pPr marL="342900" indent="-342900">
              <a:lnSpc>
                <a:spcPct val="100000"/>
              </a:lnSpc>
              <a:spcBef>
                <a:spcPts val="600"/>
              </a:spcBef>
              <a:buFont typeface="Arial" pitchFamily="34" charset="0"/>
              <a:buChar char="•"/>
            </a:pPr>
            <a:r>
              <a:rPr lang="en-US" sz="3200" dirty="0" smtClean="0">
                <a:latin typeface="Calibri" pitchFamily="34" charset="0"/>
              </a:rPr>
              <a:t>Methodology</a:t>
            </a:r>
          </a:p>
          <a:p>
            <a:pPr marL="342900" indent="-342900">
              <a:lnSpc>
                <a:spcPct val="100000"/>
              </a:lnSpc>
              <a:spcBef>
                <a:spcPts val="600"/>
              </a:spcBef>
              <a:buFont typeface="Arial" pitchFamily="34" charset="0"/>
              <a:buChar char="•"/>
            </a:pPr>
            <a:r>
              <a:rPr lang="en-US" sz="3200" dirty="0" smtClean="0">
                <a:latin typeface="Calibri" pitchFamily="34" charset="0"/>
              </a:rPr>
              <a:t>Results</a:t>
            </a:r>
          </a:p>
          <a:p>
            <a:pPr marL="342900" indent="-342900">
              <a:lnSpc>
                <a:spcPct val="100000"/>
              </a:lnSpc>
              <a:spcBef>
                <a:spcPts val="600"/>
              </a:spcBef>
              <a:buFont typeface="Arial" pitchFamily="34" charset="0"/>
              <a:buChar char="•"/>
            </a:pPr>
            <a:r>
              <a:rPr lang="en-US" sz="3200" dirty="0" smtClean="0">
                <a:latin typeface="Calibri" pitchFamily="34" charset="0"/>
              </a:rPr>
              <a:t>Related works</a:t>
            </a:r>
          </a:p>
          <a:p>
            <a:pPr marL="342900" indent="-342900">
              <a:lnSpc>
                <a:spcPct val="100000"/>
              </a:lnSpc>
              <a:spcBef>
                <a:spcPts val="600"/>
              </a:spcBef>
              <a:buFont typeface="Arial" pitchFamily="34" charset="0"/>
              <a:buChar char="•"/>
            </a:pPr>
            <a:r>
              <a:rPr lang="en-US" sz="3200" dirty="0" smtClean="0">
                <a:latin typeface="Calibri" pitchFamily="34" charset="0"/>
              </a:rPr>
              <a:t>Conclusion &amp; future works</a:t>
            </a:r>
            <a:endParaRPr lang="en-SG" sz="3200" dirty="0">
              <a:latin typeface="Calibri" pitchFamily="34" charset="0"/>
            </a:endParaRPr>
          </a:p>
        </p:txBody>
      </p:sp>
    </p:spTree>
    <p:extLst>
      <p:ext uri="{BB962C8B-B14F-4D97-AF65-F5344CB8AC3E}">
        <p14:creationId xmlns:p14="http://schemas.microsoft.com/office/powerpoint/2010/main" val="3389517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a:t>
            </a:r>
            <a:endParaRPr lang="en-SG"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5434" y="762000"/>
            <a:ext cx="4308766" cy="5736028"/>
          </a:xfrm>
          <a:prstGeom prst="rect">
            <a:avLst/>
          </a:prstGeom>
          <a:noFill/>
          <a:ln w="9525">
            <a:solidFill>
              <a:schemeClr val="bg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Oval 4"/>
          <p:cNvSpPr/>
          <p:nvPr/>
        </p:nvSpPr>
        <p:spPr bwMode="auto">
          <a:xfrm>
            <a:off x="2743200" y="2001979"/>
            <a:ext cx="914400" cy="228600"/>
          </a:xfrm>
          <a:prstGeom prst="ellipse">
            <a:avLst/>
          </a:prstGeom>
          <a:noFill/>
          <a:ln w="9525" cap="flat" cmpd="sng" algn="ctr">
            <a:solidFill>
              <a:srgbClr val="FF0000"/>
            </a:solidFill>
            <a:prstDash val="solid"/>
            <a:round/>
            <a:headEnd type="none" w="med" len="med"/>
            <a:tailEnd type="none" w="med" len="med"/>
          </a:ln>
          <a:effectLst>
            <a:glow rad="101600">
              <a:schemeClr val="accent1">
                <a:satMod val="175000"/>
                <a:alpha val="40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SG" sz="2400" b="0" i="0" u="none" strike="noStrike" cap="none" normalizeH="0" baseline="0" smtClean="0">
              <a:ln>
                <a:noFill/>
              </a:ln>
              <a:solidFill>
                <a:schemeClr val="tx1"/>
              </a:solidFill>
              <a:effectLst/>
              <a:latin typeface="Times" pitchFamily="18" charset="0"/>
            </a:endParaRPr>
          </a:p>
        </p:txBody>
      </p:sp>
      <p:sp>
        <p:nvSpPr>
          <p:cNvPr id="10" name="Oval 9"/>
          <p:cNvSpPr/>
          <p:nvPr/>
        </p:nvSpPr>
        <p:spPr bwMode="auto">
          <a:xfrm>
            <a:off x="4322617" y="2001979"/>
            <a:ext cx="914400" cy="228600"/>
          </a:xfrm>
          <a:prstGeom prst="ellipse">
            <a:avLst/>
          </a:prstGeom>
          <a:noFill/>
          <a:ln w="9525" cap="flat" cmpd="sng" algn="ctr">
            <a:solidFill>
              <a:srgbClr val="FF0000"/>
            </a:solidFill>
            <a:prstDash val="solid"/>
            <a:round/>
            <a:headEnd type="none" w="med" len="med"/>
            <a:tailEnd type="none" w="med" len="med"/>
          </a:ln>
          <a:effectLst>
            <a:glow rad="101600">
              <a:schemeClr val="accent1">
                <a:satMod val="175000"/>
                <a:alpha val="40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SG" sz="2400" b="0" i="0" u="none" strike="noStrike" cap="none" normalizeH="0" baseline="0" smtClean="0">
              <a:ln>
                <a:noFill/>
              </a:ln>
              <a:solidFill>
                <a:schemeClr val="tx1"/>
              </a:solidFill>
              <a:effectLst/>
              <a:latin typeface="Times" pitchFamily="18" charset="0"/>
            </a:endParaRPr>
          </a:p>
        </p:txBody>
      </p:sp>
      <p:sp>
        <p:nvSpPr>
          <p:cNvPr id="11" name="Oval 10"/>
          <p:cNvSpPr/>
          <p:nvPr/>
        </p:nvSpPr>
        <p:spPr bwMode="auto">
          <a:xfrm>
            <a:off x="2770909" y="4578925"/>
            <a:ext cx="914400" cy="228600"/>
          </a:xfrm>
          <a:prstGeom prst="ellipse">
            <a:avLst/>
          </a:prstGeom>
          <a:noFill/>
          <a:ln w="9525" cap="flat" cmpd="sng" algn="ctr">
            <a:solidFill>
              <a:srgbClr val="FF0000"/>
            </a:solidFill>
            <a:prstDash val="solid"/>
            <a:round/>
            <a:headEnd type="none" w="med" len="med"/>
            <a:tailEnd type="none" w="med" len="med"/>
          </a:ln>
          <a:effectLst>
            <a:glow rad="101600">
              <a:schemeClr val="accent1">
                <a:satMod val="175000"/>
                <a:alpha val="40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SG" sz="2400" b="0" i="0" u="none" strike="noStrike" cap="none" normalizeH="0" baseline="0" smtClean="0">
              <a:ln>
                <a:noFill/>
              </a:ln>
              <a:solidFill>
                <a:schemeClr val="tx1"/>
              </a:solidFill>
              <a:effectLst/>
              <a:latin typeface="Times" pitchFamily="18" charset="0"/>
            </a:endParaRPr>
          </a:p>
        </p:txBody>
      </p:sp>
      <p:sp>
        <p:nvSpPr>
          <p:cNvPr id="12" name="Oval 11"/>
          <p:cNvSpPr/>
          <p:nvPr/>
        </p:nvSpPr>
        <p:spPr bwMode="auto">
          <a:xfrm>
            <a:off x="4336471" y="4613560"/>
            <a:ext cx="914400" cy="228600"/>
          </a:xfrm>
          <a:prstGeom prst="ellipse">
            <a:avLst/>
          </a:prstGeom>
          <a:noFill/>
          <a:ln w="9525" cap="flat" cmpd="sng" algn="ctr">
            <a:solidFill>
              <a:srgbClr val="FF0000"/>
            </a:solidFill>
            <a:prstDash val="solid"/>
            <a:round/>
            <a:headEnd type="none" w="med" len="med"/>
            <a:tailEnd type="none" w="med" len="med"/>
          </a:ln>
          <a:effectLst>
            <a:glow rad="101600">
              <a:schemeClr val="accent1">
                <a:satMod val="175000"/>
                <a:alpha val="40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SG" sz="2400" b="0" i="0" u="none" strike="noStrike" cap="none" normalizeH="0" baseline="0" smtClean="0">
              <a:ln>
                <a:noFill/>
              </a:ln>
              <a:solidFill>
                <a:schemeClr val="tx1"/>
              </a:solidFill>
              <a:effectLst/>
              <a:latin typeface="Times" pitchFamily="18" charset="0"/>
            </a:endParaRPr>
          </a:p>
        </p:txBody>
      </p:sp>
      <p:sp>
        <p:nvSpPr>
          <p:cNvPr id="13" name="Oval 12"/>
          <p:cNvSpPr/>
          <p:nvPr/>
        </p:nvSpPr>
        <p:spPr bwMode="auto">
          <a:xfrm>
            <a:off x="2862413" y="3207359"/>
            <a:ext cx="426575" cy="228600"/>
          </a:xfrm>
          <a:prstGeom prst="ellipse">
            <a:avLst/>
          </a:prstGeom>
          <a:noFill/>
          <a:ln w="9525" cap="flat" cmpd="sng" algn="ctr">
            <a:solidFill>
              <a:srgbClr val="FF0000"/>
            </a:solidFill>
            <a:prstDash val="solid"/>
            <a:round/>
            <a:headEnd type="none" w="med" len="med"/>
            <a:tailEnd type="none" w="med" len="med"/>
          </a:ln>
          <a:effectLst>
            <a:glow rad="101600">
              <a:schemeClr val="accent1">
                <a:satMod val="175000"/>
                <a:alpha val="40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SG" sz="2400" b="0" i="0" u="none" strike="noStrike" cap="none" normalizeH="0" baseline="0" smtClean="0">
              <a:ln>
                <a:noFill/>
              </a:ln>
              <a:solidFill>
                <a:schemeClr val="tx1"/>
              </a:solidFill>
              <a:effectLst/>
              <a:latin typeface="Times" pitchFamily="18" charset="0"/>
            </a:endParaRPr>
          </a:p>
        </p:txBody>
      </p:sp>
    </p:spTree>
    <p:extLst>
      <p:ext uri="{BB962C8B-B14F-4D97-AF65-F5344CB8AC3E}">
        <p14:creationId xmlns:p14="http://schemas.microsoft.com/office/powerpoint/2010/main" val="4134566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1" grpId="0" animBg="1"/>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SG"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843279"/>
            <a:ext cx="4090987" cy="5543778"/>
          </a:xfrm>
          <a:prstGeom prst="rect">
            <a:avLst/>
          </a:prstGeom>
          <a:noFill/>
          <a:ln w="9525">
            <a:solidFill>
              <a:srgbClr val="FFFFFF">
                <a:lumMod val="85000"/>
              </a:srgb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Oval 4"/>
          <p:cNvSpPr/>
          <p:nvPr/>
        </p:nvSpPr>
        <p:spPr bwMode="auto">
          <a:xfrm>
            <a:off x="2939901" y="1789320"/>
            <a:ext cx="1447800" cy="228600"/>
          </a:xfrm>
          <a:prstGeom prst="ellipse">
            <a:avLst/>
          </a:prstGeom>
          <a:noFill/>
          <a:ln w="9525" cap="flat" cmpd="sng" algn="ctr">
            <a:solidFill>
              <a:srgbClr val="FF0000"/>
            </a:solidFill>
            <a:prstDash val="solid"/>
            <a:round/>
            <a:headEnd type="none" w="med" len="med"/>
            <a:tailEnd type="none" w="med" len="med"/>
          </a:ln>
          <a:effectLst>
            <a:glow rad="101600">
              <a:srgbClr val="E06F47">
                <a:satMod val="175000"/>
                <a:alpha val="40000"/>
              </a:srgbClr>
            </a:glow>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SG" sz="2400" b="0" i="0" u="none" strike="noStrike" kern="0" cap="none" spc="0" normalizeH="0" baseline="0" noProof="0" smtClean="0">
              <a:ln>
                <a:noFill/>
              </a:ln>
              <a:solidFill>
                <a:srgbClr val="131313"/>
              </a:solidFill>
              <a:effectLst/>
              <a:uLnTx/>
              <a:uFillTx/>
              <a:latin typeface="Times" pitchFamily="18" charset="0"/>
            </a:endParaRPr>
          </a:p>
        </p:txBody>
      </p:sp>
      <p:sp>
        <p:nvSpPr>
          <p:cNvPr id="6" name="Oval 5"/>
          <p:cNvSpPr/>
          <p:nvPr/>
        </p:nvSpPr>
        <p:spPr bwMode="auto">
          <a:xfrm>
            <a:off x="2895600" y="2628006"/>
            <a:ext cx="1447800" cy="228600"/>
          </a:xfrm>
          <a:prstGeom prst="ellipse">
            <a:avLst/>
          </a:prstGeom>
          <a:noFill/>
          <a:ln w="9525" cap="flat" cmpd="sng" algn="ctr">
            <a:solidFill>
              <a:srgbClr val="FF0000"/>
            </a:solidFill>
            <a:prstDash val="solid"/>
            <a:round/>
            <a:headEnd type="none" w="med" len="med"/>
            <a:tailEnd type="none" w="med" len="med"/>
          </a:ln>
          <a:effectLst>
            <a:glow rad="101600">
              <a:srgbClr val="E06F47">
                <a:satMod val="175000"/>
                <a:alpha val="40000"/>
              </a:srgbClr>
            </a:glow>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SG" sz="2400" b="0" i="0" u="none" strike="noStrike" kern="0" cap="none" spc="0" normalizeH="0" baseline="0" noProof="0" smtClean="0">
              <a:ln>
                <a:noFill/>
              </a:ln>
              <a:solidFill>
                <a:srgbClr val="131313"/>
              </a:solidFill>
              <a:effectLst/>
              <a:uLnTx/>
              <a:uFillTx/>
              <a:latin typeface="Times" pitchFamily="18" charset="0"/>
            </a:endParaRPr>
          </a:p>
        </p:txBody>
      </p:sp>
      <p:sp>
        <p:nvSpPr>
          <p:cNvPr id="7" name="Oval 6"/>
          <p:cNvSpPr/>
          <p:nvPr/>
        </p:nvSpPr>
        <p:spPr bwMode="auto">
          <a:xfrm>
            <a:off x="2881745" y="3466473"/>
            <a:ext cx="1066800" cy="228600"/>
          </a:xfrm>
          <a:prstGeom prst="ellipse">
            <a:avLst/>
          </a:prstGeom>
          <a:noFill/>
          <a:ln w="9525" cap="flat" cmpd="sng" algn="ctr">
            <a:solidFill>
              <a:srgbClr val="FF0000"/>
            </a:solidFill>
            <a:prstDash val="solid"/>
            <a:round/>
            <a:headEnd type="none" w="med" len="med"/>
            <a:tailEnd type="none" w="med" len="med"/>
          </a:ln>
          <a:effectLst>
            <a:glow rad="101600">
              <a:srgbClr val="E06F47">
                <a:satMod val="175000"/>
                <a:alpha val="40000"/>
              </a:srgbClr>
            </a:glow>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SG" sz="2400" b="0" i="0" u="none" strike="noStrike" kern="0" cap="none" spc="0" normalizeH="0" baseline="0" noProof="0" smtClean="0">
              <a:ln>
                <a:noFill/>
              </a:ln>
              <a:solidFill>
                <a:srgbClr val="131313"/>
              </a:solidFill>
              <a:effectLst/>
              <a:uLnTx/>
              <a:uFillTx/>
              <a:latin typeface="Times" pitchFamily="18" charset="0"/>
            </a:endParaRPr>
          </a:p>
        </p:txBody>
      </p:sp>
      <p:sp>
        <p:nvSpPr>
          <p:cNvPr id="8" name="Oval 7"/>
          <p:cNvSpPr/>
          <p:nvPr/>
        </p:nvSpPr>
        <p:spPr bwMode="auto">
          <a:xfrm>
            <a:off x="4712493" y="1781907"/>
            <a:ext cx="1231107" cy="228600"/>
          </a:xfrm>
          <a:prstGeom prst="ellipse">
            <a:avLst/>
          </a:prstGeom>
          <a:noFill/>
          <a:ln w="9525" cap="flat" cmpd="sng" algn="ctr">
            <a:solidFill>
              <a:srgbClr val="FF0000"/>
            </a:solidFill>
            <a:prstDash val="solid"/>
            <a:round/>
            <a:headEnd type="none" w="med" len="med"/>
            <a:tailEnd type="none" w="med" len="med"/>
          </a:ln>
          <a:effectLst>
            <a:glow rad="101600">
              <a:srgbClr val="E06F47">
                <a:satMod val="175000"/>
                <a:alpha val="40000"/>
              </a:srgbClr>
            </a:glow>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SG" sz="2400" b="0" i="0" u="none" strike="noStrike" kern="0" cap="none" spc="0" normalizeH="0" baseline="0" noProof="0" smtClean="0">
              <a:ln>
                <a:noFill/>
              </a:ln>
              <a:solidFill>
                <a:srgbClr val="131313"/>
              </a:solidFill>
              <a:effectLst/>
              <a:uLnTx/>
              <a:uFillTx/>
              <a:latin typeface="Times" pitchFamily="18" charset="0"/>
            </a:endParaRPr>
          </a:p>
        </p:txBody>
      </p:sp>
      <p:sp>
        <p:nvSpPr>
          <p:cNvPr id="9" name="Oval 8"/>
          <p:cNvSpPr/>
          <p:nvPr/>
        </p:nvSpPr>
        <p:spPr bwMode="auto">
          <a:xfrm>
            <a:off x="4862945" y="5474630"/>
            <a:ext cx="1309255" cy="228600"/>
          </a:xfrm>
          <a:prstGeom prst="ellipse">
            <a:avLst/>
          </a:prstGeom>
          <a:noFill/>
          <a:ln w="9525" cap="flat" cmpd="sng" algn="ctr">
            <a:solidFill>
              <a:srgbClr val="FF0000"/>
            </a:solidFill>
            <a:prstDash val="solid"/>
            <a:round/>
            <a:headEnd type="none" w="med" len="med"/>
            <a:tailEnd type="none" w="med" len="med"/>
          </a:ln>
          <a:effectLst>
            <a:glow rad="101600">
              <a:srgbClr val="E06F47">
                <a:satMod val="175000"/>
                <a:alpha val="40000"/>
              </a:srgbClr>
            </a:glow>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SG" sz="2400" b="0" i="0" u="none" strike="noStrike" kern="0" cap="none" spc="0" normalizeH="0" baseline="0" noProof="0" smtClean="0">
              <a:ln>
                <a:noFill/>
              </a:ln>
              <a:solidFill>
                <a:srgbClr val="131313"/>
              </a:solidFill>
              <a:effectLst/>
              <a:uLnTx/>
              <a:uFillTx/>
              <a:latin typeface="Times" pitchFamily="18" charset="0"/>
            </a:endParaRPr>
          </a:p>
        </p:txBody>
      </p:sp>
      <p:sp>
        <p:nvSpPr>
          <p:cNvPr id="10" name="Oval 9"/>
          <p:cNvSpPr/>
          <p:nvPr/>
        </p:nvSpPr>
        <p:spPr bwMode="auto">
          <a:xfrm>
            <a:off x="4740203" y="3227240"/>
            <a:ext cx="1002507" cy="228600"/>
          </a:xfrm>
          <a:prstGeom prst="ellipse">
            <a:avLst/>
          </a:prstGeom>
          <a:noFill/>
          <a:ln w="9525" cap="flat" cmpd="sng" algn="ctr">
            <a:solidFill>
              <a:srgbClr val="FF0000"/>
            </a:solidFill>
            <a:prstDash val="solid"/>
            <a:round/>
            <a:headEnd type="none" w="med" len="med"/>
            <a:tailEnd type="none" w="med" len="med"/>
          </a:ln>
          <a:effectLst>
            <a:glow rad="101600">
              <a:srgbClr val="E06F47">
                <a:satMod val="175000"/>
                <a:alpha val="40000"/>
              </a:srgbClr>
            </a:glow>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SG" sz="2400" b="0" i="0" u="none" strike="noStrike" kern="0" cap="none" spc="0" normalizeH="0" baseline="0" noProof="0" smtClean="0">
              <a:ln>
                <a:noFill/>
              </a:ln>
              <a:solidFill>
                <a:srgbClr val="131313"/>
              </a:solidFill>
              <a:effectLst/>
              <a:uLnTx/>
              <a:uFillTx/>
              <a:latin typeface="Times" pitchFamily="18" charset="0"/>
            </a:endParaRPr>
          </a:p>
        </p:txBody>
      </p:sp>
    </p:spTree>
    <p:extLst>
      <p:ext uri="{BB962C8B-B14F-4D97-AF65-F5344CB8AC3E}">
        <p14:creationId xmlns:p14="http://schemas.microsoft.com/office/powerpoint/2010/main" val="638564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12936</TotalTime>
  <Words>596</Words>
  <Application>Microsoft Office PowerPoint</Application>
  <PresentationFormat>On-screen Show (4:3)</PresentationFormat>
  <Paragraphs>97</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PowerPoint Presentation</vt:lpstr>
      <vt:lpstr>Singapore Healthcare Management 2018  is co-located with Singapore Healthcare Management Congress 2018 Singapore Healthcare Enterprise Risk Management Congress 2018 Singapore Healthcare Supply Chain Management Congress 2018</vt:lpstr>
      <vt:lpstr>SHM2018 Poster Display</vt:lpstr>
      <vt:lpstr>Basic Principles of a Poster</vt:lpstr>
      <vt:lpstr>Sample of Poster  </vt:lpstr>
      <vt:lpstr>Considerations for Poster Design</vt:lpstr>
      <vt:lpstr>Typical Poster Content</vt:lpstr>
      <vt:lpstr>Example  </vt:lpstr>
      <vt:lpstr>Example</vt:lpstr>
      <vt:lpstr>Additional Tips </vt:lpstr>
      <vt:lpstr>Judging Criteria </vt:lpstr>
      <vt:lpstr>Poster Winners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Singapore Health Services Group Procurement Office</dc:title>
  <dc:creator>Wong Lai Yin</dc:creator>
  <cp:lastModifiedBy>Woo Wei Sien</cp:lastModifiedBy>
  <cp:revision>116</cp:revision>
  <cp:lastPrinted>2014-06-12T09:41:47Z</cp:lastPrinted>
  <dcterms:created xsi:type="dcterms:W3CDTF">2006-08-16T00:00:00Z</dcterms:created>
  <dcterms:modified xsi:type="dcterms:W3CDTF">2018-05-14T05:30:48Z</dcterms:modified>
</cp:coreProperties>
</file>