
<file path=[Content_Types].xml><?xml version="1.0" encoding="utf-8"?>
<Types xmlns="http://schemas.openxmlformats.org/package/2006/content-types">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gif" ContentType="image/gif"/>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5213" cy="42803763"/>
  <p:notesSz cx="6858000" cy="9144000"/>
  <p:defaultTex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D620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9" d="100"/>
          <a:sy n="19" d="100"/>
        </p:scale>
        <p:origin x="-1386" y="-72"/>
      </p:cViewPr>
      <p:guideLst>
        <p:guide orient="horz" pos="13482"/>
        <p:guide pos="95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2" y="13296918"/>
            <a:ext cx="25733931" cy="9175064"/>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1283" y="24255466"/>
            <a:ext cx="21192649" cy="10938739"/>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83757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391404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62147" y="2288816"/>
            <a:ext cx="5108944" cy="486892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5325" y="2288816"/>
            <a:ext cx="14822241" cy="486892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345490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219982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5" y="27505383"/>
            <a:ext cx="25733931" cy="8501303"/>
          </a:xfrm>
        </p:spPr>
        <p:txBody>
          <a:bodyPr anchor="t"/>
          <a:lstStyle>
            <a:lvl1pPr algn="l">
              <a:defRPr sz="5600" b="1" cap="all"/>
            </a:lvl1pPr>
          </a:lstStyle>
          <a:p>
            <a:r>
              <a:rPr lang="en-US" smtClean="0"/>
              <a:t>Click to edit Master title style</a:t>
            </a:r>
            <a:endParaRPr lang="en-US"/>
          </a:p>
        </p:txBody>
      </p:sp>
      <p:sp>
        <p:nvSpPr>
          <p:cNvPr id="3" name="Text Placeholder 2"/>
          <p:cNvSpPr>
            <a:spLocks noGrp="1"/>
          </p:cNvSpPr>
          <p:nvPr>
            <p:ph type="body" idx="1"/>
          </p:nvPr>
        </p:nvSpPr>
        <p:spPr>
          <a:xfrm>
            <a:off x="2391535" y="18142068"/>
            <a:ext cx="25733931" cy="9363320"/>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400670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5326" y="13316735"/>
            <a:ext cx="9965591" cy="3766137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605503" y="13316735"/>
            <a:ext cx="9965591" cy="3766137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3056330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136"/>
            <a:ext cx="27247692" cy="713396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766" y="9581307"/>
            <a:ext cx="13376809" cy="3993032"/>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1513766" y="13574339"/>
            <a:ext cx="13376809" cy="24661710"/>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9395" y="9581307"/>
            <a:ext cx="13382062" cy="3993032"/>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15379395" y="13574339"/>
            <a:ext cx="13382062" cy="24661710"/>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105350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126182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356424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5" y="1704226"/>
            <a:ext cx="9960338" cy="7252860"/>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11836770" y="1704235"/>
            <a:ext cx="16924687" cy="36531826"/>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765" y="8957094"/>
            <a:ext cx="9960338" cy="29278966"/>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233602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2" y="29962642"/>
            <a:ext cx="18165128" cy="3537259"/>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5934152" y="3824593"/>
            <a:ext cx="18165128" cy="25682258"/>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en-US"/>
          </a:p>
        </p:txBody>
      </p:sp>
      <p:sp>
        <p:nvSpPr>
          <p:cNvPr id="4" name="Text Placeholder 3"/>
          <p:cNvSpPr>
            <a:spLocks noGrp="1"/>
          </p:cNvSpPr>
          <p:nvPr>
            <p:ph type="body" sz="half" idx="2"/>
          </p:nvPr>
        </p:nvSpPr>
        <p:spPr>
          <a:xfrm>
            <a:off x="5934152" y="33499901"/>
            <a:ext cx="18165128" cy="5023494"/>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58042-6BF1-4AAC-BE6F-078490C701F3}" type="datetimeFigureOut">
              <a:rPr lang="en-US" smtClean="0"/>
              <a:pPr/>
              <a:t>09/07/2014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AECBB-C5DF-4907-8460-6A0A8708CEEA}" type="slidenum">
              <a:rPr lang="en-US" smtClean="0"/>
              <a:pPr/>
              <a:t>‹#›</a:t>
            </a:fld>
            <a:endParaRPr lang="en-US"/>
          </a:p>
        </p:txBody>
      </p:sp>
    </p:spTree>
    <p:extLst>
      <p:ext uri="{BB962C8B-B14F-4D97-AF65-F5344CB8AC3E}">
        <p14:creationId xmlns:p14="http://schemas.microsoft.com/office/powerpoint/2010/main" val="107064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136"/>
            <a:ext cx="27247692" cy="7133961"/>
          </a:xfrm>
          <a:prstGeom prst="rect">
            <a:avLst/>
          </a:prstGeom>
        </p:spPr>
        <p:txBody>
          <a:bodyPr vert="horz" lIns="128016" tIns="64008" rIns="128016" bIns="6400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13761" y="9987551"/>
            <a:ext cx="27247692" cy="28248504"/>
          </a:xfrm>
          <a:prstGeom prst="rect">
            <a:avLst/>
          </a:prstGeom>
        </p:spPr>
        <p:txBody>
          <a:bodyPr vert="horz" lIns="128016" tIns="64008" rIns="128016" bIns="640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13761" y="39672751"/>
            <a:ext cx="7064216" cy="2278902"/>
          </a:xfrm>
          <a:prstGeom prst="rect">
            <a:avLst/>
          </a:prstGeom>
        </p:spPr>
        <p:txBody>
          <a:bodyPr vert="horz" lIns="128016" tIns="64008" rIns="128016" bIns="64008" rtlCol="0" anchor="ctr"/>
          <a:lstStyle>
            <a:lvl1pPr algn="l">
              <a:defRPr sz="1700">
                <a:solidFill>
                  <a:schemeClr val="tx1">
                    <a:tint val="75000"/>
                  </a:schemeClr>
                </a:solidFill>
              </a:defRPr>
            </a:lvl1pPr>
          </a:lstStyle>
          <a:p>
            <a:fld id="{66D58042-6BF1-4AAC-BE6F-078490C701F3}" type="datetimeFigureOut">
              <a:rPr lang="en-US" smtClean="0"/>
              <a:pPr/>
              <a:t>09/07/2014</a:t>
            </a:fld>
            <a:endParaRPr lang="en-US"/>
          </a:p>
        </p:txBody>
      </p:sp>
      <p:sp>
        <p:nvSpPr>
          <p:cNvPr id="5" name="Footer Placeholder 4"/>
          <p:cNvSpPr>
            <a:spLocks noGrp="1"/>
          </p:cNvSpPr>
          <p:nvPr>
            <p:ph type="ftr" sz="quarter" idx="3"/>
          </p:nvPr>
        </p:nvSpPr>
        <p:spPr>
          <a:xfrm>
            <a:off x="10344032" y="39672751"/>
            <a:ext cx="9587151" cy="2278902"/>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7236" y="39672751"/>
            <a:ext cx="7064216" cy="2278902"/>
          </a:xfrm>
          <a:prstGeom prst="rect">
            <a:avLst/>
          </a:prstGeom>
        </p:spPr>
        <p:txBody>
          <a:bodyPr vert="horz" lIns="128016" tIns="64008" rIns="128016" bIns="64008" rtlCol="0" anchor="ctr"/>
          <a:lstStyle>
            <a:lvl1pPr algn="r">
              <a:defRPr sz="1700">
                <a:solidFill>
                  <a:schemeClr val="tx1">
                    <a:tint val="75000"/>
                  </a:schemeClr>
                </a:solidFill>
              </a:defRPr>
            </a:lvl1pPr>
          </a:lstStyle>
          <a:p>
            <a:fld id="{88DAECBB-C5DF-4907-8460-6A0A8708CEEA}" type="slidenum">
              <a:rPr lang="en-US" smtClean="0"/>
              <a:pPr/>
              <a:t>‹#›</a:t>
            </a:fld>
            <a:endParaRPr lang="en-US"/>
          </a:p>
        </p:txBody>
      </p:sp>
    </p:spTree>
    <p:extLst>
      <p:ext uri="{BB962C8B-B14F-4D97-AF65-F5344CB8AC3E}">
        <p14:creationId xmlns:p14="http://schemas.microsoft.com/office/powerpoint/2010/main" val="1881260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 Diagonal Corner Rectangle 95"/>
          <p:cNvSpPr/>
          <p:nvPr/>
        </p:nvSpPr>
        <p:spPr>
          <a:xfrm>
            <a:off x="507207" y="8219281"/>
            <a:ext cx="29260799" cy="33985200"/>
          </a:xfrm>
          <a:prstGeom prst="round2DiagRect">
            <a:avLst>
              <a:gd name="adj1" fmla="val 4490"/>
              <a:gd name="adj2" fmla="val 0"/>
            </a:avLst>
          </a:prstGeom>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Text Box 51"/>
          <p:cNvSpPr txBox="1">
            <a:spLocks noChangeArrowheads="1"/>
          </p:cNvSpPr>
          <p:nvPr/>
        </p:nvSpPr>
        <p:spPr bwMode="auto">
          <a:xfrm>
            <a:off x="15823406" y="4333081"/>
            <a:ext cx="13944600" cy="3053112"/>
          </a:xfrm>
          <a:prstGeom prst="rect">
            <a:avLst/>
          </a:prstGeom>
          <a:noFill/>
          <a:ln w="9525">
            <a:noFill/>
            <a:miter lim="800000"/>
            <a:headEnd/>
            <a:tailEnd/>
          </a:ln>
          <a:effectLst/>
        </p:spPr>
        <p:txBody>
          <a:bodyPr lIns="0" tIns="19618" rIns="0" bIns="19618"/>
          <a:lstStyle/>
          <a:p>
            <a:pPr>
              <a:lnSpc>
                <a:spcPct val="85000"/>
              </a:lnSpc>
              <a:defRPr/>
            </a:pPr>
            <a:r>
              <a:rPr lang="en-US" sz="6000" dirty="0">
                <a:solidFill>
                  <a:srgbClr val="E35A38"/>
                </a:solidFill>
                <a:latin typeface="+mj-lt"/>
                <a:cs typeface="Tahoma" pitchFamily="34" charset="0"/>
              </a:rPr>
              <a:t>J.W.S </a:t>
            </a:r>
            <a:r>
              <a:rPr lang="en-US" sz="6000" dirty="0" err="1" smtClean="0">
                <a:solidFill>
                  <a:srgbClr val="E35A38"/>
                </a:solidFill>
                <a:latin typeface="+mj-lt"/>
                <a:cs typeface="Tahoma" pitchFamily="34" charset="0"/>
              </a:rPr>
              <a:t>Setoh</a:t>
            </a:r>
            <a:r>
              <a:rPr lang="en-US" sz="6000" dirty="0" smtClean="0">
                <a:solidFill>
                  <a:srgbClr val="E35A38"/>
                </a:solidFill>
                <a:latin typeface="+mj-lt"/>
                <a:cs typeface="Tahoma" pitchFamily="34" charset="0"/>
              </a:rPr>
              <a:t>, J.Y.H Lee,</a:t>
            </a:r>
          </a:p>
          <a:p>
            <a:pPr>
              <a:lnSpc>
                <a:spcPct val="85000"/>
              </a:lnSpc>
              <a:defRPr/>
            </a:pPr>
            <a:r>
              <a:rPr lang="en-US" sz="6000" dirty="0" smtClean="0">
                <a:solidFill>
                  <a:srgbClr val="E35A38"/>
                </a:solidFill>
                <a:latin typeface="+mj-lt"/>
                <a:cs typeface="Tahoma" pitchFamily="34" charset="0"/>
              </a:rPr>
              <a:t>G.Y </a:t>
            </a:r>
            <a:r>
              <a:rPr lang="en-US" sz="6000" dirty="0" err="1" smtClean="0">
                <a:solidFill>
                  <a:srgbClr val="E35A38"/>
                </a:solidFill>
                <a:latin typeface="+mj-lt"/>
                <a:cs typeface="Tahoma" pitchFamily="34" charset="0"/>
              </a:rPr>
              <a:t>Chen,L.Y.Q</a:t>
            </a:r>
            <a:r>
              <a:rPr lang="en-US" sz="6000" dirty="0" smtClean="0">
                <a:solidFill>
                  <a:srgbClr val="E35A38"/>
                </a:solidFill>
                <a:latin typeface="+mj-lt"/>
                <a:cs typeface="Tahoma" pitchFamily="34" charset="0"/>
              </a:rPr>
              <a:t> </a:t>
            </a:r>
            <a:r>
              <a:rPr lang="en-US" sz="6000" dirty="0" err="1" smtClean="0">
                <a:solidFill>
                  <a:srgbClr val="E35A38"/>
                </a:solidFill>
                <a:latin typeface="+mj-lt"/>
                <a:cs typeface="Tahoma" pitchFamily="34" charset="0"/>
              </a:rPr>
              <a:t>Kwek</a:t>
            </a:r>
            <a:r>
              <a:rPr lang="en-US" sz="6000" dirty="0" smtClean="0">
                <a:solidFill>
                  <a:srgbClr val="E35A38"/>
                </a:solidFill>
                <a:latin typeface="+mj-lt"/>
                <a:cs typeface="Tahoma" pitchFamily="34" charset="0"/>
              </a:rPr>
              <a:t>, </a:t>
            </a:r>
          </a:p>
          <a:p>
            <a:pPr>
              <a:lnSpc>
                <a:spcPct val="85000"/>
              </a:lnSpc>
              <a:defRPr/>
            </a:pPr>
            <a:r>
              <a:rPr lang="en-US" sz="6000" dirty="0" smtClean="0">
                <a:solidFill>
                  <a:srgbClr val="E35A38"/>
                </a:solidFill>
                <a:latin typeface="+mj-lt"/>
                <a:cs typeface="Tahoma" pitchFamily="34" charset="0"/>
              </a:rPr>
              <a:t>E.T.H Tan</a:t>
            </a:r>
            <a:endParaRPr lang="en-US" sz="6000" dirty="0">
              <a:solidFill>
                <a:srgbClr val="E35A38"/>
              </a:solidFill>
              <a:latin typeface="+mj-lt"/>
              <a:cs typeface="Tahoma" pitchFamily="34" charset="0"/>
            </a:endParaRPr>
          </a:p>
          <a:p>
            <a:pPr>
              <a:lnSpc>
                <a:spcPct val="85000"/>
              </a:lnSpc>
              <a:defRPr/>
            </a:pPr>
            <a:endParaRPr lang="en-US" sz="1400" dirty="0" smtClean="0">
              <a:solidFill>
                <a:srgbClr val="E35A38"/>
              </a:solidFill>
              <a:latin typeface="+mj-lt"/>
              <a:cs typeface="Tahoma" pitchFamily="34" charset="0"/>
            </a:endParaRPr>
          </a:p>
          <a:p>
            <a:pPr>
              <a:lnSpc>
                <a:spcPct val="85000"/>
              </a:lnSpc>
              <a:defRPr/>
            </a:pPr>
            <a:r>
              <a:rPr lang="en-SG" sz="4800" dirty="0">
                <a:solidFill>
                  <a:srgbClr val="E35A38"/>
                </a:solidFill>
                <a:latin typeface="+mj-lt"/>
                <a:cs typeface="Tahoma" pitchFamily="34" charset="0"/>
              </a:rPr>
              <a:t>KK Women’s and Children’s </a:t>
            </a:r>
            <a:r>
              <a:rPr lang="en-SG" sz="4800" dirty="0" smtClean="0">
                <a:solidFill>
                  <a:srgbClr val="E35A38"/>
                </a:solidFill>
                <a:latin typeface="+mj-lt"/>
                <a:cs typeface="Tahoma" pitchFamily="34" charset="0"/>
              </a:rPr>
              <a:t>Hospital (SingHealth) </a:t>
            </a:r>
            <a:endParaRPr lang="en-US" sz="4800" dirty="0">
              <a:solidFill>
                <a:srgbClr val="E35A38"/>
              </a:solidFill>
              <a:latin typeface="+mj-lt"/>
              <a:cs typeface="Tahoma" pitchFamily="34" charset="0"/>
            </a:endParaRPr>
          </a:p>
        </p:txBody>
      </p:sp>
      <p:cxnSp>
        <p:nvCxnSpPr>
          <p:cNvPr id="12" name="Straight Connector 11"/>
          <p:cNvCxnSpPr/>
          <p:nvPr/>
        </p:nvCxnSpPr>
        <p:spPr>
          <a:xfrm>
            <a:off x="480560" y="7898313"/>
            <a:ext cx="2931409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026" name="Picture 3"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63" y="494596"/>
            <a:ext cx="9286795" cy="63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3"/>
          <p:cNvSpPr txBox="1">
            <a:spLocks noChangeArrowheads="1"/>
          </p:cNvSpPr>
          <p:nvPr/>
        </p:nvSpPr>
        <p:spPr bwMode="auto">
          <a:xfrm>
            <a:off x="7212806" y="523081"/>
            <a:ext cx="2300786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4008" rIns="0" bIns="64008"/>
          <a:lstStyle>
            <a:lvl1pPr eaLnBrk="0" hangingPunct="0">
              <a:defRPr sz="2500">
                <a:solidFill>
                  <a:schemeClr val="tx1"/>
                </a:solidFill>
                <a:latin typeface="Arial" charset="0"/>
                <a:cs typeface="Arial" charset="0"/>
              </a:defRPr>
            </a:lvl1pPr>
            <a:lvl2pPr marL="742950" indent="-285750" eaLnBrk="0" hangingPunct="0">
              <a:defRPr sz="2500">
                <a:solidFill>
                  <a:schemeClr val="tx1"/>
                </a:solidFill>
                <a:latin typeface="Arial" charset="0"/>
                <a:cs typeface="Arial" charset="0"/>
              </a:defRPr>
            </a:lvl2pPr>
            <a:lvl3pPr marL="1143000" indent="-228600" eaLnBrk="0" hangingPunct="0">
              <a:defRPr sz="2500">
                <a:solidFill>
                  <a:schemeClr val="tx1"/>
                </a:solidFill>
                <a:latin typeface="Arial" charset="0"/>
                <a:cs typeface="Arial" charset="0"/>
              </a:defRPr>
            </a:lvl3pPr>
            <a:lvl4pPr marL="1600200" indent="-228600" eaLnBrk="0" hangingPunct="0">
              <a:defRPr sz="2500">
                <a:solidFill>
                  <a:schemeClr val="tx1"/>
                </a:solidFill>
                <a:latin typeface="Arial" charset="0"/>
                <a:cs typeface="Arial" charset="0"/>
              </a:defRPr>
            </a:lvl4pPr>
            <a:lvl5pPr marL="2057400" indent="-228600" eaLnBrk="0" hangingPunct="0">
              <a:defRPr sz="2500">
                <a:solidFill>
                  <a:schemeClr val="tx1"/>
                </a:solidFill>
                <a:latin typeface="Arial" charset="0"/>
                <a:cs typeface="Arial" charset="0"/>
              </a:defRPr>
            </a:lvl5pPr>
            <a:lvl6pPr marL="2514600" indent="-228600" eaLnBrk="0" fontAlgn="base" hangingPunct="0">
              <a:spcBef>
                <a:spcPct val="0"/>
              </a:spcBef>
              <a:spcAft>
                <a:spcPct val="0"/>
              </a:spcAft>
              <a:defRPr sz="2500">
                <a:solidFill>
                  <a:schemeClr val="tx1"/>
                </a:solidFill>
                <a:latin typeface="Arial" charset="0"/>
                <a:cs typeface="Arial" charset="0"/>
              </a:defRPr>
            </a:lvl6pPr>
            <a:lvl7pPr marL="2971800" indent="-228600" eaLnBrk="0" fontAlgn="base" hangingPunct="0">
              <a:spcBef>
                <a:spcPct val="0"/>
              </a:spcBef>
              <a:spcAft>
                <a:spcPct val="0"/>
              </a:spcAft>
              <a:defRPr sz="2500">
                <a:solidFill>
                  <a:schemeClr val="tx1"/>
                </a:solidFill>
                <a:latin typeface="Arial" charset="0"/>
                <a:cs typeface="Arial" charset="0"/>
              </a:defRPr>
            </a:lvl7pPr>
            <a:lvl8pPr marL="3429000" indent="-228600" eaLnBrk="0" fontAlgn="base" hangingPunct="0">
              <a:spcBef>
                <a:spcPct val="0"/>
              </a:spcBef>
              <a:spcAft>
                <a:spcPct val="0"/>
              </a:spcAft>
              <a:defRPr sz="2500">
                <a:solidFill>
                  <a:schemeClr val="tx1"/>
                </a:solidFill>
                <a:latin typeface="Arial" charset="0"/>
                <a:cs typeface="Arial" charset="0"/>
              </a:defRPr>
            </a:lvl8pPr>
            <a:lvl9pPr marL="3886200" indent="-228600" eaLnBrk="0" fontAlgn="base" hangingPunct="0">
              <a:spcBef>
                <a:spcPct val="0"/>
              </a:spcBef>
              <a:spcAft>
                <a:spcPct val="0"/>
              </a:spcAft>
              <a:defRPr sz="2500">
                <a:solidFill>
                  <a:schemeClr val="tx1"/>
                </a:solidFill>
                <a:latin typeface="Arial" charset="0"/>
                <a:cs typeface="Arial" charset="0"/>
              </a:defRPr>
            </a:lvl9pPr>
          </a:lstStyle>
          <a:p>
            <a:pPr eaLnBrk="1" hangingPunct="1">
              <a:lnSpc>
                <a:spcPct val="85000"/>
              </a:lnSpc>
            </a:pPr>
            <a:r>
              <a:rPr lang="en-SG" sz="8800" dirty="0">
                <a:solidFill>
                  <a:srgbClr val="00539B"/>
                </a:solidFill>
                <a:effectLst>
                  <a:outerShdw blurRad="38100" dist="38100" dir="2700000" algn="tl">
                    <a:srgbClr val="000000">
                      <a:alpha val="43137"/>
                    </a:srgbClr>
                  </a:outerShdw>
                </a:effectLst>
              </a:rPr>
              <a:t>Process Improvement With Use of Hemosure Immunochemical Faecal Occult Blood </a:t>
            </a:r>
            <a:r>
              <a:rPr lang="en-SG" sz="8800" dirty="0" smtClean="0">
                <a:solidFill>
                  <a:srgbClr val="00539B"/>
                </a:solidFill>
                <a:effectLst>
                  <a:outerShdw blurRad="38100" dist="38100" dir="2700000" algn="tl">
                    <a:srgbClr val="000000">
                      <a:alpha val="43137"/>
                    </a:srgbClr>
                  </a:outerShdw>
                </a:effectLst>
              </a:rPr>
              <a:t>Test</a:t>
            </a:r>
            <a:endParaRPr lang="en-SG" sz="8800" dirty="0">
              <a:solidFill>
                <a:srgbClr val="00539B"/>
              </a:solidFill>
              <a:effectLst>
                <a:outerShdw blurRad="38100" dist="38100" dir="2700000" algn="tl">
                  <a:srgbClr val="000000">
                    <a:alpha val="43137"/>
                  </a:srgbClr>
                </a:outerShdw>
              </a:effectLst>
            </a:endParaRPr>
          </a:p>
        </p:txBody>
      </p:sp>
      <p:sp>
        <p:nvSpPr>
          <p:cNvPr id="51" name="TextBox 50"/>
          <p:cNvSpPr txBox="1"/>
          <p:nvPr/>
        </p:nvSpPr>
        <p:spPr>
          <a:xfrm>
            <a:off x="1345406" y="12715081"/>
            <a:ext cx="12604370" cy="2831544"/>
          </a:xfrm>
          <a:prstGeom prst="rect">
            <a:avLst/>
          </a:prstGeom>
          <a:noFill/>
        </p:spPr>
        <p:txBody>
          <a:bodyPr wrap="square" rtlCol="0">
            <a:spAutoFit/>
          </a:bodyPr>
          <a:lstStyle/>
          <a:p>
            <a:endParaRPr lang="en-US" sz="2800" dirty="0">
              <a:latin typeface="Arial" pitchFamily="34" charset="0"/>
              <a:cs typeface="Arial" pitchFamily="34" charset="0"/>
            </a:endParaRPr>
          </a:p>
          <a:p>
            <a:pPr algn="just"/>
            <a:r>
              <a:rPr lang="en-US" sz="3000" dirty="0" smtClean="0">
                <a:latin typeface="Arial" pitchFamily="34" charset="0"/>
                <a:cs typeface="Arial" pitchFamily="34" charset="0"/>
              </a:rPr>
              <a:t>In </a:t>
            </a:r>
            <a:r>
              <a:rPr lang="en-US" sz="3000" dirty="0">
                <a:latin typeface="Arial" pitchFamily="34" charset="0"/>
                <a:cs typeface="Arial" pitchFamily="34" charset="0"/>
              </a:rPr>
              <a:t>November 2013, </a:t>
            </a:r>
            <a:r>
              <a:rPr lang="en-US" sz="3000" dirty="0" smtClean="0">
                <a:latin typeface="Arial" pitchFamily="34" charset="0"/>
                <a:cs typeface="Arial" pitchFamily="34" charset="0"/>
              </a:rPr>
              <a:t>a new </a:t>
            </a:r>
            <a:r>
              <a:rPr lang="en-US" sz="3000" dirty="0">
                <a:latin typeface="Arial" pitchFamily="34" charset="0"/>
                <a:cs typeface="Arial" pitchFamily="34" charset="0"/>
              </a:rPr>
              <a:t>FOB </a:t>
            </a:r>
            <a:r>
              <a:rPr lang="en-US" sz="3000" dirty="0" smtClean="0">
                <a:latin typeface="Arial" pitchFamily="34" charset="0"/>
                <a:cs typeface="Arial" pitchFamily="34" charset="0"/>
              </a:rPr>
              <a:t>test,</a:t>
            </a:r>
            <a:r>
              <a:rPr lang="en-SG" sz="3000" dirty="0">
                <a:latin typeface="Arial" pitchFamily="34" charset="0"/>
                <a:cs typeface="Arial" pitchFamily="34" charset="0"/>
              </a:rPr>
              <a:t> Hemosure Immunochemical Faecal Occult Blood Test (</a:t>
            </a:r>
            <a:r>
              <a:rPr lang="en-SG" sz="3000" dirty="0" err="1">
                <a:latin typeface="Arial" pitchFamily="34" charset="0"/>
                <a:cs typeface="Arial" pitchFamily="34" charset="0"/>
              </a:rPr>
              <a:t>iFOBT</a:t>
            </a:r>
            <a:r>
              <a:rPr lang="en-SG" sz="3000" dirty="0" smtClean="0">
                <a:latin typeface="Arial" pitchFamily="34" charset="0"/>
                <a:cs typeface="Arial" pitchFamily="34" charset="0"/>
              </a:rPr>
              <a:t>)</a:t>
            </a:r>
            <a:r>
              <a:rPr lang="en-US" sz="3000" dirty="0" smtClean="0">
                <a:latin typeface="Arial" pitchFamily="34" charset="0"/>
                <a:cs typeface="Arial" pitchFamily="34" charset="0"/>
              </a:rPr>
              <a:t> was introduced. </a:t>
            </a:r>
            <a:r>
              <a:rPr lang="en-SG" sz="3000" dirty="0" smtClean="0">
                <a:latin typeface="Arial" pitchFamily="34" charset="0"/>
                <a:cs typeface="Arial" pitchFamily="34" charset="0"/>
              </a:rPr>
              <a:t>This new test employs the immunoassay </a:t>
            </a:r>
            <a:r>
              <a:rPr lang="en-SG" sz="3000" dirty="0">
                <a:latin typeface="Arial" pitchFamily="34" charset="0"/>
                <a:cs typeface="Arial" pitchFamily="34" charset="0"/>
              </a:rPr>
              <a:t>method. </a:t>
            </a:r>
            <a:r>
              <a:rPr lang="en-US" sz="3000" dirty="0">
                <a:latin typeface="Arial" pitchFamily="34" charset="0"/>
                <a:cs typeface="Arial" pitchFamily="34" charset="0"/>
              </a:rPr>
              <a:t>With </a:t>
            </a:r>
            <a:r>
              <a:rPr lang="en-US" sz="3000" dirty="0" smtClean="0">
                <a:latin typeface="Arial" pitchFamily="34" charset="0"/>
                <a:cs typeface="Arial" pitchFamily="34" charset="0"/>
              </a:rPr>
              <a:t>the introduction of the new iFOBT test kit we </a:t>
            </a:r>
            <a:r>
              <a:rPr lang="en-US" sz="3000" dirty="0">
                <a:latin typeface="Arial" pitchFamily="34" charset="0"/>
                <a:cs typeface="Arial" pitchFamily="34" charset="0"/>
              </a:rPr>
              <a:t>have addressed patient safety issues and brought improvement in FOB testing at KKH.</a:t>
            </a:r>
          </a:p>
        </p:txBody>
      </p:sp>
      <p:sp>
        <p:nvSpPr>
          <p:cNvPr id="54" name="TextBox 53"/>
          <p:cNvSpPr txBox="1"/>
          <p:nvPr/>
        </p:nvSpPr>
        <p:spPr>
          <a:xfrm>
            <a:off x="1345406" y="16220281"/>
            <a:ext cx="12602885" cy="8956298"/>
          </a:xfrm>
          <a:prstGeom prst="rect">
            <a:avLst/>
          </a:prstGeom>
          <a:noFill/>
        </p:spPr>
        <p:txBody>
          <a:bodyPr wrap="square" rtlCol="0">
            <a:spAutoFit/>
          </a:bodyPr>
          <a:lstStyle/>
          <a:p>
            <a:r>
              <a:rPr lang="en-SG"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METHODOLOG</a:t>
            </a:r>
            <a:r>
              <a:rPr lang="en-SG" sz="4000" b="1" dirty="0" smtClean="0">
                <a:solidFill>
                  <a:srgbClr val="FF0000"/>
                </a:solidFill>
                <a:latin typeface="Arial" pitchFamily="34" charset="0"/>
                <a:cs typeface="Arial" pitchFamily="34" charset="0"/>
              </a:rPr>
              <a:t>Y</a:t>
            </a:r>
          </a:p>
          <a:p>
            <a:pPr algn="just"/>
            <a:endParaRPr lang="en-SG" sz="1800" b="1" dirty="0" smtClean="0">
              <a:solidFill>
                <a:srgbClr val="FF0000"/>
              </a:solidFill>
              <a:latin typeface="Arial" pitchFamily="34" charset="0"/>
              <a:cs typeface="Arial" pitchFamily="34" charset="0"/>
            </a:endParaRPr>
          </a:p>
          <a:p>
            <a:pPr algn="just"/>
            <a:r>
              <a:rPr lang="en-US" sz="3000" dirty="0" smtClean="0">
                <a:latin typeface="Arial" pitchFamily="34" charset="0"/>
                <a:cs typeface="Arial" pitchFamily="34" charset="0"/>
              </a:rPr>
              <a:t>Using GBHST, </a:t>
            </a:r>
            <a:r>
              <a:rPr lang="en-US" sz="3000" dirty="0">
                <a:latin typeface="Arial" pitchFamily="34" charset="0"/>
                <a:cs typeface="Arial" pitchFamily="34" charset="0"/>
              </a:rPr>
              <a:t>patients</a:t>
            </a:r>
            <a:r>
              <a:rPr lang="en-SG" sz="3000" dirty="0">
                <a:latin typeface="Arial" pitchFamily="34" charset="0"/>
                <a:cs typeface="Arial" pitchFamily="34" charset="0"/>
              </a:rPr>
              <a:t> would </a:t>
            </a:r>
            <a:r>
              <a:rPr lang="en-SG" sz="3000" dirty="0" smtClean="0">
                <a:latin typeface="Arial" pitchFamily="34" charset="0"/>
                <a:cs typeface="Arial" pitchFamily="34" charset="0"/>
              </a:rPr>
              <a:t>received </a:t>
            </a:r>
            <a:r>
              <a:rPr lang="en-SG" sz="3000" dirty="0">
                <a:latin typeface="Arial" pitchFamily="34" charset="0"/>
                <a:cs typeface="Arial" pitchFamily="34" charset="0"/>
              </a:rPr>
              <a:t>stool collection containers with patient identification labels by post before their appointments.  At TPS, the staff would </a:t>
            </a:r>
            <a:r>
              <a:rPr lang="en-SG" sz="3000" dirty="0" smtClean="0">
                <a:latin typeface="Arial" pitchFamily="34" charset="0"/>
                <a:cs typeface="Arial" pitchFamily="34" charset="0"/>
              </a:rPr>
              <a:t>affixed test labels on </a:t>
            </a:r>
            <a:r>
              <a:rPr lang="en-SG" sz="3000" dirty="0">
                <a:latin typeface="Arial" pitchFamily="34" charset="0"/>
                <a:cs typeface="Arial" pitchFamily="34" charset="0"/>
              </a:rPr>
              <a:t>the patients’ faecal containers before dispatching them to the laboratory.  </a:t>
            </a:r>
            <a:endParaRPr lang="en-SG" sz="3000" dirty="0" smtClean="0">
              <a:latin typeface="Arial" pitchFamily="34" charset="0"/>
              <a:cs typeface="Arial" pitchFamily="34" charset="0"/>
            </a:endParaRPr>
          </a:p>
          <a:p>
            <a:pPr algn="just"/>
            <a:endParaRPr lang="en-SG" sz="1400" dirty="0" smtClean="0">
              <a:latin typeface="Arial" pitchFamily="34" charset="0"/>
              <a:cs typeface="Arial" pitchFamily="34" charset="0"/>
            </a:endParaRPr>
          </a:p>
          <a:p>
            <a:pPr algn="just"/>
            <a:r>
              <a:rPr lang="en-US" sz="3000" dirty="0" smtClean="0">
                <a:latin typeface="Arial" pitchFamily="34" charset="0"/>
                <a:cs typeface="Arial" pitchFamily="34" charset="0"/>
              </a:rPr>
              <a:t>In</a:t>
            </a:r>
            <a:r>
              <a:rPr lang="en-SG" sz="3000" dirty="0" smtClean="0">
                <a:latin typeface="Arial" pitchFamily="34" charset="0"/>
                <a:cs typeface="Arial" pitchFamily="34" charset="0"/>
              </a:rPr>
              <a:t> </a:t>
            </a:r>
            <a:r>
              <a:rPr lang="en-SG" sz="3000" dirty="0">
                <a:latin typeface="Arial" pitchFamily="34" charset="0"/>
                <a:cs typeface="Arial" pitchFamily="34" charset="0"/>
              </a:rPr>
              <a:t>November 2013, we evaluated </a:t>
            </a:r>
            <a:r>
              <a:rPr lang="en-US" sz="3000" dirty="0">
                <a:latin typeface="Arial" pitchFamily="34" charset="0"/>
                <a:cs typeface="Arial" pitchFamily="34" charset="0"/>
              </a:rPr>
              <a:t>iFOBT and decided to replace </a:t>
            </a:r>
            <a:r>
              <a:rPr lang="en-US" sz="3000" dirty="0" smtClean="0">
                <a:latin typeface="Arial" pitchFamily="34" charset="0"/>
                <a:cs typeface="Arial" pitchFamily="34" charset="0"/>
              </a:rPr>
              <a:t>GBHST. </a:t>
            </a:r>
            <a:r>
              <a:rPr lang="en-US" sz="3000" dirty="0">
                <a:latin typeface="Arial" pitchFamily="34" charset="0"/>
                <a:cs typeface="Arial" pitchFamily="34" charset="0"/>
              </a:rPr>
              <a:t>W</a:t>
            </a:r>
            <a:r>
              <a:rPr lang="en-US" sz="3000" dirty="0" smtClean="0">
                <a:latin typeface="Arial" pitchFamily="34" charset="0"/>
                <a:cs typeface="Arial" pitchFamily="34" charset="0"/>
              </a:rPr>
              <a:t>ith the </a:t>
            </a:r>
            <a:r>
              <a:rPr lang="en-US" sz="3000" dirty="0">
                <a:latin typeface="Arial" pitchFamily="34" charset="0"/>
                <a:cs typeface="Arial" pitchFamily="34" charset="0"/>
              </a:rPr>
              <a:t>change to iFOBT, </a:t>
            </a:r>
            <a:r>
              <a:rPr lang="en-SG" sz="3000" dirty="0">
                <a:latin typeface="Arial" pitchFamily="34" charset="0"/>
                <a:cs typeface="Arial" pitchFamily="34" charset="0"/>
              </a:rPr>
              <a:t>TPS </a:t>
            </a:r>
            <a:r>
              <a:rPr lang="en-SG" sz="3000" dirty="0" smtClean="0">
                <a:latin typeface="Arial" pitchFamily="34" charset="0"/>
                <a:cs typeface="Arial" pitchFamily="34" charset="0"/>
              </a:rPr>
              <a:t>reviewed it’s </a:t>
            </a:r>
            <a:r>
              <a:rPr lang="en-SG" sz="3000" dirty="0">
                <a:latin typeface="Arial" pitchFamily="34" charset="0"/>
                <a:cs typeface="Arial" pitchFamily="34" charset="0"/>
              </a:rPr>
              <a:t>workflow. TPS staff </a:t>
            </a:r>
            <a:r>
              <a:rPr lang="en-SG" sz="3000" dirty="0" smtClean="0">
                <a:latin typeface="Arial" pitchFamily="34" charset="0"/>
                <a:cs typeface="Arial" pitchFamily="34" charset="0"/>
              </a:rPr>
              <a:t>now </a:t>
            </a:r>
            <a:r>
              <a:rPr lang="en-SG" sz="3000" dirty="0">
                <a:latin typeface="Arial" pitchFamily="34" charset="0"/>
                <a:cs typeface="Arial" pitchFamily="34" charset="0"/>
              </a:rPr>
              <a:t>send </a:t>
            </a:r>
            <a:r>
              <a:rPr lang="en-SG" sz="3000" dirty="0" smtClean="0">
                <a:latin typeface="Arial" pitchFamily="34" charset="0"/>
                <a:cs typeface="Arial" pitchFamily="34" charset="0"/>
              </a:rPr>
              <a:t>an electronic </a:t>
            </a:r>
            <a:r>
              <a:rPr lang="en-SG" sz="3000" dirty="0">
                <a:latin typeface="Arial" pitchFamily="34" charset="0"/>
                <a:cs typeface="Arial" pitchFamily="34" charset="0"/>
              </a:rPr>
              <a:t>messages to remind patients on proper stool collection using appropriate containers or </a:t>
            </a:r>
            <a:r>
              <a:rPr lang="en-SG" sz="3000" dirty="0" err="1" smtClean="0">
                <a:latin typeface="Arial" pitchFamily="34" charset="0"/>
                <a:cs typeface="Arial" pitchFamily="34" charset="0"/>
              </a:rPr>
              <a:t>Ziplock</a:t>
            </a:r>
            <a:r>
              <a:rPr lang="en-SG" sz="3000" dirty="0" smtClean="0">
                <a:latin typeface="Arial" pitchFamily="34" charset="0"/>
                <a:cs typeface="Arial" pitchFamily="34" charset="0"/>
              </a:rPr>
              <a:t> bag. </a:t>
            </a:r>
            <a:r>
              <a:rPr lang="en-SG" sz="3000" dirty="0">
                <a:latin typeface="Arial" pitchFamily="34" charset="0"/>
                <a:cs typeface="Arial" pitchFamily="34" charset="0"/>
              </a:rPr>
              <a:t>At TPS each patient will be given a special </a:t>
            </a:r>
            <a:r>
              <a:rPr lang="en-SG" sz="3000" dirty="0" err="1">
                <a:latin typeface="Arial" pitchFamily="34" charset="0"/>
                <a:cs typeface="Arial" pitchFamily="34" charset="0"/>
              </a:rPr>
              <a:t>iFOBT</a:t>
            </a:r>
            <a:r>
              <a:rPr lang="en-SG" sz="3000" dirty="0">
                <a:latin typeface="Arial" pitchFamily="34" charset="0"/>
                <a:cs typeface="Arial" pitchFamily="34" charset="0"/>
              </a:rPr>
              <a:t>-tube containing an application stick and an extraction buffer. The patient will insert the stick into the stool sample, return the stick into the tube, cap </a:t>
            </a:r>
            <a:r>
              <a:rPr lang="en-SG" sz="3000" dirty="0" smtClean="0">
                <a:latin typeface="Arial" pitchFamily="34" charset="0"/>
                <a:cs typeface="Arial" pitchFamily="34" charset="0"/>
              </a:rPr>
              <a:t>and </a:t>
            </a:r>
            <a:r>
              <a:rPr lang="en-SG" sz="3000" dirty="0">
                <a:latin typeface="Arial" pitchFamily="34" charset="0"/>
                <a:cs typeface="Arial" pitchFamily="34" charset="0"/>
              </a:rPr>
              <a:t>mix the sample with the buffer. </a:t>
            </a:r>
            <a:r>
              <a:rPr lang="en-SG" sz="3000" dirty="0" smtClean="0">
                <a:latin typeface="Arial" pitchFamily="34" charset="0"/>
                <a:cs typeface="Arial" pitchFamily="34" charset="0"/>
              </a:rPr>
              <a:t>TPS staff will then affix test ordering labels and dispatch </a:t>
            </a:r>
            <a:r>
              <a:rPr lang="en-SG" sz="3000" dirty="0">
                <a:latin typeface="Arial" pitchFamily="34" charset="0"/>
                <a:cs typeface="Arial" pitchFamily="34" charset="0"/>
              </a:rPr>
              <a:t>the </a:t>
            </a:r>
            <a:r>
              <a:rPr lang="en-SG" sz="3000" dirty="0" err="1" smtClean="0">
                <a:latin typeface="Arial" pitchFamily="34" charset="0"/>
                <a:cs typeface="Arial" pitchFamily="34" charset="0"/>
              </a:rPr>
              <a:t>iFOBT</a:t>
            </a:r>
            <a:r>
              <a:rPr lang="en-SG" sz="3000" dirty="0" smtClean="0">
                <a:latin typeface="Arial" pitchFamily="34" charset="0"/>
                <a:cs typeface="Arial" pitchFamily="34" charset="0"/>
              </a:rPr>
              <a:t>-tubes to </a:t>
            </a:r>
            <a:r>
              <a:rPr lang="en-SG" sz="3000" dirty="0">
                <a:latin typeface="Arial" pitchFamily="34" charset="0"/>
                <a:cs typeface="Arial" pitchFamily="34" charset="0"/>
              </a:rPr>
              <a:t>the laboratory. </a:t>
            </a:r>
            <a:endParaRPr lang="en-SG" sz="3000" dirty="0" smtClean="0">
              <a:latin typeface="Arial" pitchFamily="34" charset="0"/>
              <a:cs typeface="Arial" pitchFamily="34" charset="0"/>
            </a:endParaRPr>
          </a:p>
          <a:p>
            <a:pPr algn="just"/>
            <a:endParaRPr lang="en-SG" sz="2800" dirty="0">
              <a:latin typeface="Arial" pitchFamily="34" charset="0"/>
              <a:cs typeface="Arial" pitchFamily="34" charset="0"/>
            </a:endParaRPr>
          </a:p>
          <a:p>
            <a:pPr algn="just"/>
            <a:r>
              <a:rPr lang="en-SG" sz="3000" dirty="0" smtClean="0">
                <a:latin typeface="Arial" pitchFamily="34" charset="0"/>
                <a:cs typeface="Arial" pitchFamily="34" charset="0"/>
              </a:rPr>
              <a:t>A survey was carried out for the </a:t>
            </a:r>
            <a:r>
              <a:rPr lang="en-SG" sz="3000" dirty="0">
                <a:latin typeface="Arial" pitchFamily="34" charset="0"/>
                <a:cs typeface="Arial" pitchFamily="34" charset="0"/>
              </a:rPr>
              <a:t>laboratory staff, the clinic staff and the patients on their use of </a:t>
            </a:r>
            <a:r>
              <a:rPr lang="en-SG" sz="3000" dirty="0" err="1" smtClean="0">
                <a:latin typeface="Arial" pitchFamily="34" charset="0"/>
                <a:cs typeface="Arial" pitchFamily="34" charset="0"/>
              </a:rPr>
              <a:t>iFOBT</a:t>
            </a:r>
            <a:r>
              <a:rPr lang="en-SG" sz="3000" dirty="0">
                <a:latin typeface="Arial" pitchFamily="34" charset="0"/>
                <a:cs typeface="Arial" pitchFamily="34" charset="0"/>
              </a:rPr>
              <a:t> </a:t>
            </a:r>
            <a:r>
              <a:rPr lang="en-SG" sz="3000" dirty="0" smtClean="0">
                <a:latin typeface="Arial" pitchFamily="34" charset="0"/>
                <a:cs typeface="Arial" pitchFamily="34" charset="0"/>
              </a:rPr>
              <a:t>two </a:t>
            </a:r>
            <a:r>
              <a:rPr lang="en-SG" sz="3000" dirty="0">
                <a:latin typeface="Arial" pitchFamily="34" charset="0"/>
                <a:cs typeface="Arial" pitchFamily="34" charset="0"/>
              </a:rPr>
              <a:t>months before and after its introduction.</a:t>
            </a:r>
            <a:endParaRPr lang="en-US" sz="3000" dirty="0">
              <a:latin typeface="Arial" pitchFamily="34" charset="0"/>
              <a:cs typeface="Arial" pitchFamily="34" charset="0"/>
            </a:endParaRPr>
          </a:p>
        </p:txBody>
      </p:sp>
      <p:sp>
        <p:nvSpPr>
          <p:cNvPr id="55" name="TextBox 54"/>
          <p:cNvSpPr txBox="1"/>
          <p:nvPr/>
        </p:nvSpPr>
        <p:spPr>
          <a:xfrm>
            <a:off x="15671006" y="25667176"/>
            <a:ext cx="13182600" cy="12803505"/>
          </a:xfrm>
          <a:prstGeom prst="rect">
            <a:avLst/>
          </a:prstGeom>
          <a:noFill/>
        </p:spPr>
        <p:txBody>
          <a:bodyPr wrap="square" rtlCol="0">
            <a:spAutoFit/>
          </a:bodyPr>
          <a:lstStyle/>
          <a:p>
            <a:r>
              <a:rPr lang="en-SG" sz="3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SG" sz="40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RESULTs</a:t>
            </a:r>
            <a:endParaRPr lang="en-SG" sz="2800" b="1" dirty="0" smtClean="0">
              <a:solidFill>
                <a:srgbClr val="FF3300"/>
              </a:solidFill>
              <a:effectLst>
                <a:outerShdw blurRad="38100" dist="38100" dir="2700000" algn="tl">
                  <a:srgbClr val="000000">
                    <a:alpha val="43137"/>
                  </a:srgbClr>
                </a:outerShdw>
              </a:effectLst>
              <a:latin typeface="Arial" pitchFamily="34" charset="0"/>
              <a:cs typeface="Arial" pitchFamily="34" charset="0"/>
            </a:endParaRPr>
          </a:p>
          <a:p>
            <a:endParaRPr lang="en-SG" sz="2000" b="1" dirty="0" smtClean="0">
              <a:solidFill>
                <a:srgbClr val="FF0000"/>
              </a:solidFill>
              <a:latin typeface="Arial" pitchFamily="34" charset="0"/>
              <a:cs typeface="Arial" pitchFamily="34" charset="0"/>
            </a:endParaRPr>
          </a:p>
          <a:p>
            <a:pPr algn="just"/>
            <a:r>
              <a:rPr lang="en-SG" sz="3000" dirty="0" smtClean="0">
                <a:latin typeface="Arial" pitchFamily="34" charset="0"/>
                <a:cs typeface="Arial" pitchFamily="34" charset="0"/>
              </a:rPr>
              <a:t>GBHST </a:t>
            </a:r>
            <a:r>
              <a:rPr lang="en-SG" sz="3000" dirty="0">
                <a:latin typeface="Arial" pitchFamily="34" charset="0"/>
                <a:cs typeface="Arial" pitchFamily="34" charset="0"/>
              </a:rPr>
              <a:t>can be affected by dietary peroxidases, animal blood or ascorbic acid, patients had to </a:t>
            </a:r>
            <a:r>
              <a:rPr lang="en-SG" sz="3000" dirty="0" smtClean="0">
                <a:latin typeface="Arial" pitchFamily="34" charset="0"/>
                <a:cs typeface="Arial" pitchFamily="34" charset="0"/>
              </a:rPr>
              <a:t>avoid </a:t>
            </a:r>
            <a:r>
              <a:rPr lang="en-SG" sz="3000" dirty="0">
                <a:latin typeface="Arial" pitchFamily="34" charset="0"/>
                <a:cs typeface="Arial" pitchFamily="34" charset="0"/>
              </a:rPr>
              <a:t>red meat, drugs and vitamins three days before stool collection. After collection, they had to refrigerate the containers to minimise specimen degradation. I</a:t>
            </a:r>
            <a:r>
              <a:rPr lang="en-SG" sz="3000" dirty="0" smtClean="0">
                <a:latin typeface="Arial" pitchFamily="34" charset="0"/>
                <a:cs typeface="Arial" pitchFamily="34" charset="0"/>
              </a:rPr>
              <a:t>ntrinsic </a:t>
            </a:r>
            <a:r>
              <a:rPr lang="en-SG" sz="3000" dirty="0">
                <a:latin typeface="Arial" pitchFamily="34" charset="0"/>
                <a:cs typeface="Arial" pitchFamily="34" charset="0"/>
              </a:rPr>
              <a:t>colour of the stool specimens can affect the interpretation of the GBHST by laboratory staff.  </a:t>
            </a:r>
            <a:endParaRPr lang="en-SG" sz="3000" dirty="0" smtClean="0">
              <a:latin typeface="Arial" pitchFamily="34" charset="0"/>
              <a:cs typeface="Arial" pitchFamily="34" charset="0"/>
            </a:endParaRPr>
          </a:p>
          <a:p>
            <a:pPr algn="just"/>
            <a:endParaRPr lang="en-SG" sz="3000" dirty="0">
              <a:latin typeface="Arial" pitchFamily="34" charset="0"/>
              <a:cs typeface="Arial" pitchFamily="34" charset="0"/>
            </a:endParaRPr>
          </a:p>
          <a:p>
            <a:pPr algn="just"/>
            <a:r>
              <a:rPr lang="en-SG" sz="3000" dirty="0" err="1" smtClean="0">
                <a:latin typeface="Arial" pitchFamily="34" charset="0"/>
                <a:cs typeface="Arial" pitchFamily="34" charset="0"/>
              </a:rPr>
              <a:t>iFOBT</a:t>
            </a:r>
            <a:r>
              <a:rPr lang="en-SG" sz="3000" dirty="0" smtClean="0">
                <a:latin typeface="Arial" pitchFamily="34" charset="0"/>
                <a:cs typeface="Arial" pitchFamily="34" charset="0"/>
              </a:rPr>
              <a:t> </a:t>
            </a:r>
            <a:r>
              <a:rPr lang="en-SG" sz="3000" dirty="0">
                <a:latin typeface="Arial" pitchFamily="34" charset="0"/>
                <a:cs typeface="Arial" pitchFamily="34" charset="0"/>
              </a:rPr>
              <a:t>detects lower levels of FOB than the GBHST (more sensitive). </a:t>
            </a:r>
            <a:r>
              <a:rPr lang="en-SG" sz="3000" dirty="0" err="1" smtClean="0">
                <a:latin typeface="Arial" pitchFamily="34" charset="0"/>
                <a:cs typeface="Arial" pitchFamily="34" charset="0"/>
              </a:rPr>
              <a:t>iFOBT</a:t>
            </a:r>
            <a:r>
              <a:rPr lang="en-SG" sz="3000" dirty="0" smtClean="0">
                <a:latin typeface="Arial" pitchFamily="34" charset="0"/>
                <a:cs typeface="Arial" pitchFamily="34" charset="0"/>
              </a:rPr>
              <a:t> </a:t>
            </a:r>
            <a:r>
              <a:rPr lang="en-SG" sz="3000" dirty="0">
                <a:latin typeface="Arial" pitchFamily="34" charset="0"/>
                <a:cs typeface="Arial" pitchFamily="34" charset="0"/>
              </a:rPr>
              <a:t>result is not affected by the intrinsic faecal colour or by dietary peroxidases, animal blood or ascorbic acid. Further, the stool samples can be stored at room temperature up to fourteen days. </a:t>
            </a:r>
            <a:endParaRPr lang="en-SG" sz="3000" dirty="0" smtClean="0">
              <a:latin typeface="Arial" pitchFamily="34" charset="0"/>
              <a:cs typeface="Arial" pitchFamily="34" charset="0"/>
            </a:endParaRPr>
          </a:p>
          <a:p>
            <a:pPr algn="just"/>
            <a:endParaRPr lang="en-SG" sz="3000" dirty="0">
              <a:latin typeface="Arial" pitchFamily="34" charset="0"/>
              <a:cs typeface="Arial" pitchFamily="34" charset="0"/>
            </a:endParaRPr>
          </a:p>
          <a:p>
            <a:pPr algn="just"/>
            <a:r>
              <a:rPr lang="en-SG" sz="3000" dirty="0" smtClean="0">
                <a:latin typeface="Arial" pitchFamily="34" charset="0"/>
                <a:cs typeface="Arial" pitchFamily="34" charset="0"/>
              </a:rPr>
              <a:t>The </a:t>
            </a:r>
            <a:r>
              <a:rPr lang="en-SG" sz="3000" dirty="0">
                <a:latin typeface="Arial" pitchFamily="34" charset="0"/>
                <a:cs typeface="Arial" pitchFamily="34" charset="0"/>
              </a:rPr>
              <a:t>change in workflow had yielded excellent feedbacks from patients, TPS staff and laboratory staff. </a:t>
            </a:r>
            <a:endParaRPr lang="en-SG" sz="3000" dirty="0" smtClean="0">
              <a:latin typeface="Arial" pitchFamily="34" charset="0"/>
              <a:cs typeface="Arial" pitchFamily="34" charset="0"/>
            </a:endParaRPr>
          </a:p>
          <a:p>
            <a:pPr algn="just"/>
            <a:endParaRPr lang="en-SG" sz="3000" dirty="0">
              <a:latin typeface="Arial" pitchFamily="34" charset="0"/>
              <a:cs typeface="Arial" pitchFamily="34" charset="0"/>
            </a:endParaRPr>
          </a:p>
          <a:p>
            <a:pPr algn="just"/>
            <a:r>
              <a:rPr lang="en-SG" sz="3000" dirty="0" smtClean="0">
                <a:latin typeface="Arial" pitchFamily="34" charset="0"/>
                <a:cs typeface="Arial" pitchFamily="34" charset="0"/>
              </a:rPr>
              <a:t>Patients </a:t>
            </a:r>
            <a:r>
              <a:rPr lang="en-SG" sz="3000" dirty="0">
                <a:latin typeface="Arial" pitchFamily="34" charset="0"/>
                <a:cs typeface="Arial" pitchFamily="34" charset="0"/>
              </a:rPr>
              <a:t>need not wait for stool containers via mail. The collected stool specimens need not be refrigerated. Patients need not observe dietary restriction prior to testing</a:t>
            </a:r>
            <a:r>
              <a:rPr lang="en-SG" sz="3000" dirty="0" smtClean="0">
                <a:latin typeface="Arial" pitchFamily="34" charset="0"/>
                <a:cs typeface="Arial" pitchFamily="34" charset="0"/>
              </a:rPr>
              <a:t>.</a:t>
            </a:r>
          </a:p>
          <a:p>
            <a:pPr algn="just"/>
            <a:endParaRPr lang="en-SG" sz="3000" dirty="0" smtClean="0">
              <a:latin typeface="Arial" pitchFamily="34" charset="0"/>
              <a:cs typeface="Arial" pitchFamily="34" charset="0"/>
            </a:endParaRPr>
          </a:p>
          <a:p>
            <a:pPr algn="just"/>
            <a:r>
              <a:rPr lang="en-SG" sz="3000" dirty="0" smtClean="0">
                <a:latin typeface="Arial" pitchFamily="34" charset="0"/>
                <a:cs typeface="Arial" pitchFamily="34" charset="0"/>
              </a:rPr>
              <a:t>Laboratory </a:t>
            </a:r>
            <a:r>
              <a:rPr lang="en-SG" sz="3000" dirty="0">
                <a:latin typeface="Arial" pitchFamily="34" charset="0"/>
                <a:cs typeface="Arial" pitchFamily="34" charset="0"/>
              </a:rPr>
              <a:t>staff members are able to interpret the test more accurately with </a:t>
            </a:r>
            <a:r>
              <a:rPr lang="en-SG" sz="3000" dirty="0" err="1">
                <a:latin typeface="Arial" pitchFamily="34" charset="0"/>
                <a:cs typeface="Arial" pitchFamily="34" charset="0"/>
              </a:rPr>
              <a:t>iFOBT</a:t>
            </a:r>
            <a:r>
              <a:rPr lang="en-SG" sz="3000" dirty="0">
                <a:latin typeface="Arial" pitchFamily="34" charset="0"/>
                <a:cs typeface="Arial" pitchFamily="34" charset="0"/>
              </a:rPr>
              <a:t> and they experience improved ease in processing of stool specimens. </a:t>
            </a:r>
            <a:endParaRPr lang="en-SG" sz="3000" dirty="0" smtClean="0">
              <a:latin typeface="Arial" pitchFamily="34" charset="0"/>
              <a:cs typeface="Arial" pitchFamily="34" charset="0"/>
            </a:endParaRPr>
          </a:p>
          <a:p>
            <a:pPr algn="just"/>
            <a:endParaRPr lang="en-SG" sz="2000" dirty="0">
              <a:latin typeface="Arial" pitchFamily="34" charset="0"/>
              <a:cs typeface="Arial" pitchFamily="34" charset="0"/>
            </a:endParaRPr>
          </a:p>
          <a:p>
            <a:pPr algn="just"/>
            <a:r>
              <a:rPr lang="en-SG" sz="3000" dirty="0" smtClean="0">
                <a:latin typeface="Arial" pitchFamily="34" charset="0"/>
                <a:cs typeface="Arial" pitchFamily="34" charset="0"/>
              </a:rPr>
              <a:t>The </a:t>
            </a:r>
            <a:r>
              <a:rPr lang="en-SG" sz="3000" dirty="0">
                <a:latin typeface="Arial" pitchFamily="34" charset="0"/>
                <a:cs typeface="Arial" pitchFamily="34" charset="0"/>
              </a:rPr>
              <a:t>clinic staff has simplified specimen labelling: they only need to label the </a:t>
            </a:r>
            <a:r>
              <a:rPr lang="en-SG" sz="3000" dirty="0" err="1">
                <a:latin typeface="Arial" pitchFamily="34" charset="0"/>
                <a:cs typeface="Arial" pitchFamily="34" charset="0"/>
              </a:rPr>
              <a:t>iFOBT</a:t>
            </a:r>
            <a:r>
              <a:rPr lang="en-SG" sz="3000" dirty="0">
                <a:latin typeface="Arial" pitchFamily="34" charset="0"/>
                <a:cs typeface="Arial" pitchFamily="34" charset="0"/>
              </a:rPr>
              <a:t>-tubes. </a:t>
            </a:r>
            <a:r>
              <a:rPr lang="en-SG" sz="3000" dirty="0" smtClean="0">
                <a:latin typeface="Arial" pitchFamily="34" charset="0"/>
                <a:cs typeface="Arial" pitchFamily="34" charset="0"/>
              </a:rPr>
              <a:t>TPS do not need to receive </a:t>
            </a:r>
            <a:r>
              <a:rPr lang="en-SG" sz="3000" dirty="0">
                <a:latin typeface="Arial" pitchFamily="34" charset="0"/>
                <a:cs typeface="Arial" pitchFamily="34" charset="0"/>
              </a:rPr>
              <a:t>stool containers with leaked faecal </a:t>
            </a:r>
            <a:r>
              <a:rPr lang="en-SG" sz="3000" dirty="0" smtClean="0">
                <a:latin typeface="Arial" pitchFamily="34" charset="0"/>
                <a:cs typeface="Arial" pitchFamily="34" charset="0"/>
              </a:rPr>
              <a:t>material. </a:t>
            </a:r>
            <a:r>
              <a:rPr lang="en-SG" sz="3000" dirty="0">
                <a:latin typeface="Arial" pitchFamily="34" charset="0"/>
                <a:cs typeface="Arial" pitchFamily="34" charset="0"/>
              </a:rPr>
              <a:t>The use of </a:t>
            </a:r>
            <a:r>
              <a:rPr lang="en-SG" sz="3000" dirty="0" err="1">
                <a:latin typeface="Arial" pitchFamily="34" charset="0"/>
                <a:cs typeface="Arial" pitchFamily="34" charset="0"/>
              </a:rPr>
              <a:t>iFOBT</a:t>
            </a:r>
            <a:r>
              <a:rPr lang="en-SG" sz="3000" dirty="0">
                <a:latin typeface="Arial" pitchFamily="34" charset="0"/>
                <a:cs typeface="Arial" pitchFamily="34" charset="0"/>
              </a:rPr>
              <a:t>-tubes has overcome the foul faecal smell in the treatment room.</a:t>
            </a:r>
            <a:endParaRPr lang="en-US" sz="3000" dirty="0">
              <a:latin typeface="Arial" pitchFamily="34" charset="0"/>
              <a:cs typeface="Arial" pitchFamily="34" charset="0"/>
            </a:endParaRPr>
          </a:p>
        </p:txBody>
      </p:sp>
      <p:sp>
        <p:nvSpPr>
          <p:cNvPr id="56" name="TextBox 55"/>
          <p:cNvSpPr txBox="1"/>
          <p:nvPr/>
        </p:nvSpPr>
        <p:spPr>
          <a:xfrm>
            <a:off x="15594806" y="38809503"/>
            <a:ext cx="13182600" cy="2785378"/>
          </a:xfrm>
          <a:prstGeom prst="rect">
            <a:avLst/>
          </a:prstGeom>
          <a:noFill/>
        </p:spPr>
        <p:txBody>
          <a:bodyPr wrap="square" rtlCol="0">
            <a:spAutoFit/>
          </a:bodyPr>
          <a:lstStyle/>
          <a:p>
            <a:r>
              <a:rPr lang="en-SG" sz="40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 CONCLUSION </a:t>
            </a:r>
          </a:p>
          <a:p>
            <a:endParaRPr lang="en-SG" sz="2000" b="1" dirty="0" smtClean="0">
              <a:solidFill>
                <a:srgbClr val="FF0000"/>
              </a:solidFill>
              <a:latin typeface="Arial" pitchFamily="34" charset="0"/>
              <a:cs typeface="Arial" pitchFamily="34" charset="0"/>
            </a:endParaRPr>
          </a:p>
          <a:p>
            <a:pPr algn="just"/>
            <a:r>
              <a:rPr lang="en-SG" sz="3000" dirty="0" smtClean="0">
                <a:latin typeface="Arial" pitchFamily="34" charset="0"/>
                <a:cs typeface="Arial" pitchFamily="34" charset="0"/>
              </a:rPr>
              <a:t>By </a:t>
            </a:r>
            <a:r>
              <a:rPr lang="en-SG" sz="3000" dirty="0">
                <a:latin typeface="Arial" pitchFamily="34" charset="0"/>
                <a:cs typeface="Arial" pitchFamily="34" charset="0"/>
              </a:rPr>
              <a:t>changing to </a:t>
            </a:r>
            <a:r>
              <a:rPr lang="en-SG" sz="3000" dirty="0" err="1">
                <a:latin typeface="Arial" pitchFamily="34" charset="0"/>
                <a:cs typeface="Arial" pitchFamily="34" charset="0"/>
              </a:rPr>
              <a:t>iFOBT</a:t>
            </a:r>
            <a:r>
              <a:rPr lang="en-SG" sz="3000" dirty="0">
                <a:latin typeface="Arial" pitchFamily="34" charset="0"/>
                <a:cs typeface="Arial" pitchFamily="34" charset="0"/>
              </a:rPr>
              <a:t>, we have improved the accuracy of FOB test at KKH, reduced pre-analytical errors and addressed the problems encountered with the GBHST method.</a:t>
            </a:r>
            <a:endParaRPr lang="en-US" sz="3000" dirty="0">
              <a:latin typeface="Arial" pitchFamily="34" charset="0"/>
              <a:cs typeface="Arial" pitchFamily="34" charset="0"/>
            </a:endParaRPr>
          </a:p>
          <a:p>
            <a:endParaRPr lang="en-US" dirty="0">
              <a:latin typeface="Arial" pitchFamily="34" charset="0"/>
              <a:cs typeface="Arial" pitchFamily="34" charset="0"/>
            </a:endParaRPr>
          </a:p>
        </p:txBody>
      </p:sp>
      <p:pic>
        <p:nvPicPr>
          <p:cNvPr id="57" name="Picture 3" descr="C:\Users\kahnj2\AppData\Local\Microsoft\Windows\Temporary Internet Files\Content.IE5\OQKK3IVD\photo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256" y="8524672"/>
            <a:ext cx="4657033" cy="38744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6146006" y="8676481"/>
            <a:ext cx="7873844" cy="4139595"/>
          </a:xfrm>
          <a:prstGeom prst="rect">
            <a:avLst/>
          </a:prstGeom>
          <a:noFill/>
        </p:spPr>
        <p:txBody>
          <a:bodyPr wrap="square" rtlCol="0">
            <a:spAutoFit/>
          </a:bodyPr>
          <a:lstStyle/>
          <a:p>
            <a:pPr algn="just"/>
            <a:r>
              <a:rPr lang="en-SG" sz="40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INTRODUCTION</a:t>
            </a:r>
          </a:p>
          <a:p>
            <a:pPr algn="just"/>
            <a:endParaRPr lang="en-SG" sz="1800" b="1" dirty="0">
              <a:solidFill>
                <a:srgbClr val="FF0000"/>
              </a:solidFill>
              <a:latin typeface="Arial" pitchFamily="34" charset="0"/>
              <a:cs typeface="Arial" pitchFamily="34" charset="0"/>
            </a:endParaRPr>
          </a:p>
          <a:p>
            <a:pPr algn="just"/>
            <a:r>
              <a:rPr lang="en-SG" sz="3000" dirty="0" smtClean="0">
                <a:latin typeface="Arial" pitchFamily="34" charset="0"/>
                <a:cs typeface="Arial" pitchFamily="34" charset="0"/>
              </a:rPr>
              <a:t>Before November 2013</a:t>
            </a:r>
            <a:r>
              <a:rPr lang="en-SG" sz="3000" dirty="0">
                <a:latin typeface="Arial" pitchFamily="34" charset="0"/>
                <a:cs typeface="Arial" pitchFamily="34" charset="0"/>
              </a:rPr>
              <a:t>, KK Women’s and </a:t>
            </a:r>
            <a:r>
              <a:rPr lang="en-SG" sz="3000" dirty="0" smtClean="0">
                <a:latin typeface="Arial" pitchFamily="34" charset="0"/>
                <a:cs typeface="Arial" pitchFamily="34" charset="0"/>
              </a:rPr>
              <a:t>Children’s Hospital (KKH) </a:t>
            </a:r>
            <a:r>
              <a:rPr lang="en-SG" sz="3000" dirty="0">
                <a:latin typeface="Arial" pitchFamily="34" charset="0"/>
                <a:cs typeface="Arial" pitchFamily="34" charset="0"/>
              </a:rPr>
              <a:t>used the Guaiac-based Hemoccult Sensa test (GBHST) for Faecal Occult Blood (FOB) test for the Women Wellness Health Screening Program at The Private Suite (TPS). </a:t>
            </a:r>
          </a:p>
          <a:p>
            <a:endParaRPr lang="en-US" dirty="0"/>
          </a:p>
        </p:txBody>
      </p:sp>
      <p:pic>
        <p:nvPicPr>
          <p:cNvPr id="59"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527130" y="8828882"/>
            <a:ext cx="13402676" cy="7315199"/>
          </a:xfrm>
          <a:prstGeom prst="rect">
            <a:avLst/>
          </a:prstGeom>
          <a:noFill/>
          <a:ln>
            <a:noFill/>
          </a:ln>
          <a:extLst>
            <a:ext uri="{909E8E84-426E-40DD-AFC4-6F175D3DCCD1}">
              <a14:hiddenFill xmlns:a14="http://schemas.microsoft.com/office/drawing/2010/main">
                <a:solidFill>
                  <a:schemeClr val="accent1"/>
                </a:solidFill>
              </a14:hiddenFill>
            </a:ext>
          </a:extLst>
        </p:spPr>
      </p:pic>
      <p:pic>
        <p:nvPicPr>
          <p:cNvPr id="60"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5806" y="36856167"/>
            <a:ext cx="6734099" cy="4357714"/>
          </a:xfrm>
          <a:prstGeom prst="rect">
            <a:avLst/>
          </a:prstGeom>
          <a:noFill/>
          <a:ln>
            <a:noFill/>
          </a:ln>
          <a:extLst>
            <a:ext uri="{909E8E84-426E-40DD-AFC4-6F175D3DCCD1}">
              <a14:hiddenFill xmlns:a14="http://schemas.microsoft.com/office/drawing/2010/main">
                <a:solidFill>
                  <a:schemeClr val="accent1"/>
                </a:solidFill>
              </a14:hiddenFill>
            </a:ext>
          </a:extLst>
        </p:spPr>
      </p:pic>
      <p:pic>
        <p:nvPicPr>
          <p:cNvPr id="62" name="Picture 10"/>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974806" y="36797979"/>
            <a:ext cx="6350546" cy="4492102"/>
          </a:xfrm>
          <a:prstGeom prst="rect">
            <a:avLst/>
          </a:prstGeom>
          <a:noFill/>
          <a:ln>
            <a:noFill/>
          </a:ln>
          <a:extLst>
            <a:ext uri="{909E8E84-426E-40DD-AFC4-6F175D3DCCD1}">
              <a14:hiddenFill xmlns:a14="http://schemas.microsoft.com/office/drawing/2010/main">
                <a:solidFill>
                  <a:schemeClr val="accent1"/>
                </a:solidFill>
              </a14:hiddenFill>
            </a:ext>
          </a:extLst>
        </p:spPr>
      </p:pic>
      <p:grpSp>
        <p:nvGrpSpPr>
          <p:cNvPr id="63" name="Group 62"/>
          <p:cNvGrpSpPr/>
          <p:nvPr/>
        </p:nvGrpSpPr>
        <p:grpSpPr>
          <a:xfrm>
            <a:off x="15518606" y="17287081"/>
            <a:ext cx="6553200" cy="7525866"/>
            <a:chOff x="15486065" y="20032935"/>
            <a:chExt cx="6159055" cy="6985586"/>
          </a:xfrm>
        </p:grpSpPr>
        <p:sp>
          <p:nvSpPr>
            <p:cNvPr id="64" name="Rounded Rectangle 63"/>
            <p:cNvSpPr/>
            <p:nvPr/>
          </p:nvSpPr>
          <p:spPr bwMode="auto">
            <a:xfrm>
              <a:off x="15486065" y="20032935"/>
              <a:ext cx="6159055" cy="6985586"/>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65" name="Rounded Rectangle 64"/>
            <p:cNvSpPr/>
            <p:nvPr/>
          </p:nvSpPr>
          <p:spPr bwMode="auto">
            <a:xfrm>
              <a:off x="15835612" y="20382605"/>
              <a:ext cx="2183108" cy="1143744"/>
            </a:xfrm>
            <a:prstGeom prst="round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SG" sz="1600" b="1" dirty="0">
                  <a:solidFill>
                    <a:schemeClr val="bg1"/>
                  </a:solidFill>
                  <a:latin typeface="Arial" pitchFamily="34" charset="0"/>
                  <a:ea typeface="ＭＳ Ｐゴシック" charset="0"/>
                  <a:cs typeface="Arial" pitchFamily="34" charset="0"/>
                </a:rPr>
                <a:t>TPS send stool collection bottles to patient before appointment</a:t>
              </a:r>
            </a:p>
          </p:txBody>
        </p:sp>
        <p:sp>
          <p:nvSpPr>
            <p:cNvPr id="66" name="Rounded Rectangle 65"/>
            <p:cNvSpPr/>
            <p:nvPr/>
          </p:nvSpPr>
          <p:spPr bwMode="auto">
            <a:xfrm>
              <a:off x="15835612" y="21945199"/>
              <a:ext cx="2243682" cy="1400104"/>
            </a:xfrm>
            <a:prstGeom prst="round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SG" sz="1600" b="1" dirty="0">
                  <a:solidFill>
                    <a:schemeClr val="bg1"/>
                  </a:solidFill>
                  <a:latin typeface="Arial" pitchFamily="34" charset="0"/>
                  <a:ea typeface="ＭＳ Ｐゴシック" charset="0"/>
                  <a:cs typeface="Arial" pitchFamily="34" charset="0"/>
                </a:rPr>
                <a:t>Call patient to inform about stool collection </a:t>
              </a:r>
              <a:r>
                <a:rPr lang="en-SG" sz="1600" b="1" dirty="0" smtClean="0">
                  <a:solidFill>
                    <a:schemeClr val="bg1"/>
                  </a:solidFill>
                  <a:latin typeface="Arial" pitchFamily="34" charset="0"/>
                  <a:ea typeface="ＭＳ Ｐゴシック" charset="0"/>
                  <a:cs typeface="Arial" pitchFamily="34" charset="0"/>
                </a:rPr>
                <a:t>criteria and dietary restriction</a:t>
              </a:r>
              <a:endParaRPr lang="en-SG" sz="1600" b="1" dirty="0">
                <a:solidFill>
                  <a:schemeClr val="bg1"/>
                </a:solidFill>
                <a:latin typeface="Arial" pitchFamily="34" charset="0"/>
                <a:ea typeface="ＭＳ Ｐゴシック" charset="0"/>
                <a:cs typeface="Arial" pitchFamily="34" charset="0"/>
              </a:endParaRPr>
            </a:p>
          </p:txBody>
        </p:sp>
        <p:sp>
          <p:nvSpPr>
            <p:cNvPr id="67" name="Rounded Rectangle 66"/>
            <p:cNvSpPr/>
            <p:nvPr/>
          </p:nvSpPr>
          <p:spPr bwMode="auto">
            <a:xfrm>
              <a:off x="15786472" y="23849359"/>
              <a:ext cx="2304256" cy="721510"/>
            </a:xfrm>
            <a:prstGeom prst="round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SG" sz="1600" b="1" dirty="0">
                  <a:solidFill>
                    <a:schemeClr val="bg1"/>
                  </a:solidFill>
                  <a:latin typeface="Arial" pitchFamily="34" charset="0"/>
                  <a:ea typeface="ＭＳ Ｐゴシック" charset="0"/>
                  <a:cs typeface="Arial" pitchFamily="34" charset="0"/>
                </a:rPr>
                <a:t>Patient arrive at TPS with Stool</a:t>
              </a:r>
            </a:p>
          </p:txBody>
        </p:sp>
        <p:sp>
          <p:nvSpPr>
            <p:cNvPr id="68" name="Rounded Rectangle 67"/>
            <p:cNvSpPr/>
            <p:nvPr/>
          </p:nvSpPr>
          <p:spPr bwMode="auto">
            <a:xfrm>
              <a:off x="18791080" y="23801941"/>
              <a:ext cx="2304256" cy="911514"/>
            </a:xfrm>
            <a:prstGeom prst="round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SG" sz="1600" b="1" dirty="0">
                  <a:solidFill>
                    <a:schemeClr val="bg1"/>
                  </a:solidFill>
                  <a:latin typeface="Arial" pitchFamily="34" charset="0"/>
                  <a:ea typeface="ＭＳ Ｐゴシック" charset="0"/>
                  <a:cs typeface="Arial" pitchFamily="34" charset="0"/>
                </a:rPr>
                <a:t>Patient did not collect stool with TPS stool container</a:t>
              </a:r>
            </a:p>
          </p:txBody>
        </p:sp>
        <p:sp>
          <p:nvSpPr>
            <p:cNvPr id="69" name="Rounded Rectangle 68"/>
            <p:cNvSpPr/>
            <p:nvPr/>
          </p:nvSpPr>
          <p:spPr bwMode="auto">
            <a:xfrm>
              <a:off x="18791079" y="25339363"/>
              <a:ext cx="2304256" cy="905840"/>
            </a:xfrm>
            <a:prstGeom prst="round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defTabSz="800100">
                <a:lnSpc>
                  <a:spcPct val="90000"/>
                </a:lnSpc>
                <a:spcAft>
                  <a:spcPct val="35000"/>
                </a:spcAft>
              </a:pPr>
              <a:r>
                <a:rPr lang="en-US" sz="1600" b="1" dirty="0">
                  <a:solidFill>
                    <a:schemeClr val="bg1"/>
                  </a:solidFill>
                  <a:latin typeface="Arial" pitchFamily="34" charset="0"/>
                  <a:cs typeface="Arial" pitchFamily="34" charset="0"/>
                </a:rPr>
                <a:t>Transfer stool to proper stool container</a:t>
              </a:r>
            </a:p>
          </p:txBody>
        </p:sp>
        <p:sp>
          <p:nvSpPr>
            <p:cNvPr id="70" name="Rounded Rectangle 69"/>
            <p:cNvSpPr/>
            <p:nvPr/>
          </p:nvSpPr>
          <p:spPr bwMode="auto">
            <a:xfrm>
              <a:off x="15786472" y="25185330"/>
              <a:ext cx="2304256" cy="1059873"/>
            </a:xfrm>
            <a:prstGeom prst="round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defTabSz="800100">
                <a:lnSpc>
                  <a:spcPct val="90000"/>
                </a:lnSpc>
                <a:spcAft>
                  <a:spcPct val="35000"/>
                </a:spcAft>
              </a:pPr>
              <a:r>
                <a:rPr lang="en-SG" sz="1600" b="1" dirty="0">
                  <a:solidFill>
                    <a:schemeClr val="bg1"/>
                  </a:solidFill>
                  <a:latin typeface="Arial" pitchFamily="34" charset="0"/>
                  <a:cs typeface="Arial" pitchFamily="34" charset="0"/>
                </a:rPr>
                <a:t>Affix Order Labels and send specimen to the lab</a:t>
              </a:r>
            </a:p>
          </p:txBody>
        </p:sp>
        <p:sp>
          <p:nvSpPr>
            <p:cNvPr id="71" name="Down Arrow 70"/>
            <p:cNvSpPr/>
            <p:nvPr/>
          </p:nvSpPr>
          <p:spPr bwMode="auto">
            <a:xfrm>
              <a:off x="16745676" y="21676370"/>
              <a:ext cx="398978" cy="228773"/>
            </a:xfrm>
            <a:prstGeom prst="downArrow">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72" name="Down Arrow 71"/>
            <p:cNvSpPr/>
            <p:nvPr/>
          </p:nvSpPr>
          <p:spPr bwMode="auto">
            <a:xfrm>
              <a:off x="16804554" y="23466302"/>
              <a:ext cx="350070" cy="263679"/>
            </a:xfrm>
            <a:prstGeom prst="downArrow">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73" name="Down Arrow 72"/>
            <p:cNvSpPr/>
            <p:nvPr/>
          </p:nvSpPr>
          <p:spPr bwMode="auto">
            <a:xfrm>
              <a:off x="16722576" y="24713228"/>
              <a:ext cx="434981" cy="379620"/>
            </a:xfrm>
            <a:prstGeom prst="downArrow">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74" name="Right Arrow 73"/>
            <p:cNvSpPr/>
            <p:nvPr/>
          </p:nvSpPr>
          <p:spPr bwMode="auto">
            <a:xfrm>
              <a:off x="18272043" y="24004954"/>
              <a:ext cx="296821" cy="371622"/>
            </a:xfrm>
            <a:prstGeom prst="rightArrow">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75" name="Down Arrow 74"/>
            <p:cNvSpPr/>
            <p:nvPr/>
          </p:nvSpPr>
          <p:spPr bwMode="auto">
            <a:xfrm>
              <a:off x="19716585" y="24827206"/>
              <a:ext cx="453243" cy="318297"/>
            </a:xfrm>
            <a:prstGeom prst="downArrow">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76" name="Left Arrow 75"/>
            <p:cNvSpPr/>
            <p:nvPr/>
          </p:nvSpPr>
          <p:spPr bwMode="auto">
            <a:xfrm>
              <a:off x="18303536" y="25430731"/>
              <a:ext cx="265328" cy="506860"/>
            </a:xfrm>
            <a:prstGeom prst="leftArrow">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77" name="TextBox 76"/>
            <p:cNvSpPr txBox="1"/>
            <p:nvPr/>
          </p:nvSpPr>
          <p:spPr>
            <a:xfrm>
              <a:off x="18436200" y="20608999"/>
              <a:ext cx="2659136" cy="2123658"/>
            </a:xfrm>
            <a:prstGeom prst="rect">
              <a:avLst/>
            </a:prstGeom>
            <a:noFill/>
            <a:ln>
              <a:noFill/>
            </a:ln>
            <a:effectLst>
              <a:softEdge rad="12700"/>
            </a:effectLst>
          </p:spPr>
          <p:txBody>
            <a:bodyPr wrap="square" rtlCol="0">
              <a:spAutoFit/>
            </a:bodyPr>
            <a:lstStyle/>
            <a:p>
              <a:pPr algn="ctr"/>
              <a:r>
                <a:rPr lang="en-US" sz="44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Before</a:t>
              </a:r>
            </a:p>
            <a:p>
              <a:pPr algn="ctr"/>
              <a:r>
                <a:rPr lang="en-US" sz="44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GBSHT Test Kit</a:t>
              </a:r>
              <a:endParaRPr lang="en-US" sz="4400" b="1" dirty="0">
                <a:solidFill>
                  <a:srgbClr val="FF33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78" name="Group 77"/>
          <p:cNvGrpSpPr/>
          <p:nvPr/>
        </p:nvGrpSpPr>
        <p:grpSpPr>
          <a:xfrm>
            <a:off x="22300406" y="17287081"/>
            <a:ext cx="6616255" cy="7543800"/>
            <a:chOff x="21990856" y="19889729"/>
            <a:chExt cx="6159055" cy="6840760"/>
          </a:xfrm>
        </p:grpSpPr>
        <p:sp>
          <p:nvSpPr>
            <p:cNvPr id="79" name="Rounded Rectangle 78"/>
            <p:cNvSpPr/>
            <p:nvPr/>
          </p:nvSpPr>
          <p:spPr bwMode="auto">
            <a:xfrm>
              <a:off x="21990856" y="19889729"/>
              <a:ext cx="6159055" cy="684076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80" name="Rounded Rectangle 79"/>
            <p:cNvSpPr/>
            <p:nvPr/>
          </p:nvSpPr>
          <p:spPr bwMode="auto">
            <a:xfrm>
              <a:off x="25070384" y="20382604"/>
              <a:ext cx="2498859" cy="1859633"/>
            </a:xfrm>
            <a:prstGeom prst="round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SG" sz="1600" b="1" dirty="0">
                  <a:solidFill>
                    <a:schemeClr val="bg1"/>
                  </a:solidFill>
                  <a:latin typeface="Arial" pitchFamily="34" charset="0"/>
                  <a:ea typeface="ＭＳ Ｐゴシック" charset="0"/>
                  <a:cs typeface="Arial" pitchFamily="34" charset="0"/>
                </a:rPr>
                <a:t>TPS </a:t>
              </a:r>
              <a:r>
                <a:rPr lang="en-SG" sz="1600" b="1" dirty="0" smtClean="0">
                  <a:solidFill>
                    <a:schemeClr val="bg1"/>
                  </a:solidFill>
                  <a:latin typeface="Arial" pitchFamily="34" charset="0"/>
                  <a:ea typeface="ＭＳ Ｐゴシック" charset="0"/>
                  <a:cs typeface="Arial" pitchFamily="34" charset="0"/>
                </a:rPr>
                <a:t>send an e-SMS to patient 3 days before appointment with instruction for stool collection.</a:t>
              </a:r>
            </a:p>
            <a:p>
              <a:pPr algn="ctr"/>
              <a:r>
                <a:rPr lang="en-SG" sz="1600" b="1" dirty="0" smtClean="0">
                  <a:solidFill>
                    <a:schemeClr val="bg1"/>
                  </a:solidFill>
                  <a:latin typeface="Arial" pitchFamily="34" charset="0"/>
                  <a:ea typeface="ＭＳ Ｐゴシック" charset="0"/>
                  <a:cs typeface="Arial" pitchFamily="34" charset="0"/>
                </a:rPr>
                <a:t>No Dietary restriction</a:t>
              </a:r>
              <a:endParaRPr lang="en-SG" sz="1600" b="1" dirty="0">
                <a:solidFill>
                  <a:schemeClr val="bg1"/>
                </a:solidFill>
                <a:latin typeface="Arial" pitchFamily="34" charset="0"/>
                <a:ea typeface="ＭＳ Ｐゴシック" charset="0"/>
                <a:cs typeface="Arial" pitchFamily="34" charset="0"/>
              </a:endParaRPr>
            </a:p>
          </p:txBody>
        </p:sp>
        <p:sp>
          <p:nvSpPr>
            <p:cNvPr id="81" name="Rounded Rectangle 80"/>
            <p:cNvSpPr/>
            <p:nvPr/>
          </p:nvSpPr>
          <p:spPr bwMode="auto">
            <a:xfrm>
              <a:off x="25264987" y="24068824"/>
              <a:ext cx="2304256" cy="911514"/>
            </a:xfrm>
            <a:prstGeom prst="round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SG" sz="1600" b="1" dirty="0" smtClean="0">
                  <a:solidFill>
                    <a:schemeClr val="bg1"/>
                  </a:solidFill>
                  <a:latin typeface="Arial" pitchFamily="34" charset="0"/>
                  <a:ea typeface="ＭＳ Ｐゴシック" charset="0"/>
                  <a:cs typeface="Arial" pitchFamily="34" charset="0"/>
                </a:rPr>
                <a:t>Patient insert stick into the collected stool</a:t>
              </a:r>
              <a:endParaRPr lang="en-SG" sz="1600" b="1" dirty="0">
                <a:solidFill>
                  <a:schemeClr val="bg1"/>
                </a:solidFill>
                <a:latin typeface="Arial" pitchFamily="34" charset="0"/>
                <a:ea typeface="ＭＳ Ｐゴシック" charset="0"/>
                <a:cs typeface="Arial" pitchFamily="34" charset="0"/>
              </a:endParaRPr>
            </a:p>
          </p:txBody>
        </p:sp>
        <p:sp>
          <p:nvSpPr>
            <p:cNvPr id="82" name="Rounded Rectangle 81"/>
            <p:cNvSpPr/>
            <p:nvPr/>
          </p:nvSpPr>
          <p:spPr bwMode="auto">
            <a:xfrm>
              <a:off x="25264986" y="25583252"/>
              <a:ext cx="2304256" cy="905840"/>
            </a:xfrm>
            <a:prstGeom prst="round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defTabSz="800100">
                <a:lnSpc>
                  <a:spcPct val="90000"/>
                </a:lnSpc>
                <a:spcAft>
                  <a:spcPct val="35000"/>
                </a:spcAft>
              </a:pPr>
              <a:r>
                <a:rPr lang="en-US" sz="1600" b="1" dirty="0" smtClean="0">
                  <a:solidFill>
                    <a:schemeClr val="bg1"/>
                  </a:solidFill>
                  <a:latin typeface="Arial" pitchFamily="34" charset="0"/>
                  <a:cs typeface="Arial" pitchFamily="34" charset="0"/>
                </a:rPr>
                <a:t> Affix CPOE Labels and send iFOBT tubes to the lab. </a:t>
              </a:r>
              <a:endParaRPr lang="en-US" sz="1600" b="1" dirty="0">
                <a:solidFill>
                  <a:schemeClr val="bg1"/>
                </a:solidFill>
                <a:latin typeface="Arial" pitchFamily="34" charset="0"/>
                <a:cs typeface="Arial" pitchFamily="34" charset="0"/>
              </a:endParaRPr>
            </a:p>
          </p:txBody>
        </p:sp>
        <p:sp>
          <p:nvSpPr>
            <p:cNvPr id="83" name="Down Arrow 82"/>
            <p:cNvSpPr/>
            <p:nvPr/>
          </p:nvSpPr>
          <p:spPr bwMode="auto">
            <a:xfrm>
              <a:off x="26190493" y="25158121"/>
              <a:ext cx="453243" cy="318297"/>
            </a:xfrm>
            <a:prstGeom prst="downArrow">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84" name="Rounded Rectangle 83"/>
            <p:cNvSpPr/>
            <p:nvPr/>
          </p:nvSpPr>
          <p:spPr bwMode="auto">
            <a:xfrm>
              <a:off x="25230766" y="22822533"/>
              <a:ext cx="2304256" cy="721510"/>
            </a:xfrm>
            <a:prstGeom prst="roundRect">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SG" sz="1600" b="1" dirty="0">
                  <a:solidFill>
                    <a:schemeClr val="bg1"/>
                  </a:solidFill>
                  <a:latin typeface="Arial" pitchFamily="34" charset="0"/>
                  <a:ea typeface="ＭＳ Ｐゴシック" charset="0"/>
                  <a:cs typeface="Arial" pitchFamily="34" charset="0"/>
                </a:rPr>
                <a:t>Patient arrive at TPS with Stool</a:t>
              </a:r>
            </a:p>
          </p:txBody>
        </p:sp>
        <p:sp>
          <p:nvSpPr>
            <p:cNvPr id="85" name="TextBox 84"/>
            <p:cNvSpPr txBox="1"/>
            <p:nvPr/>
          </p:nvSpPr>
          <p:spPr>
            <a:xfrm>
              <a:off x="22206880" y="20465793"/>
              <a:ext cx="2659136" cy="2123658"/>
            </a:xfrm>
            <a:prstGeom prst="rect">
              <a:avLst/>
            </a:prstGeom>
            <a:noFill/>
            <a:ln>
              <a:noFill/>
            </a:ln>
            <a:effectLst>
              <a:softEdge rad="12700"/>
            </a:effectLst>
          </p:spPr>
          <p:txBody>
            <a:bodyPr wrap="square" rtlCol="0">
              <a:spAutoFit/>
            </a:bodyPr>
            <a:lstStyle/>
            <a:p>
              <a:pPr algn="ctr"/>
              <a:r>
                <a:rPr lang="en-US" sz="44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After</a:t>
              </a:r>
              <a:endParaRPr lang="en-US" sz="1050" b="1" dirty="0">
                <a:solidFill>
                  <a:srgbClr val="FF3300"/>
                </a:solidFill>
                <a:effectLst>
                  <a:outerShdw blurRad="38100" dist="38100" dir="2700000" algn="tl">
                    <a:srgbClr val="000000">
                      <a:alpha val="43137"/>
                    </a:srgbClr>
                  </a:outerShdw>
                </a:effectLst>
                <a:latin typeface="Arial" pitchFamily="34" charset="0"/>
                <a:cs typeface="Arial" pitchFamily="34" charset="0"/>
              </a:endParaRPr>
            </a:p>
            <a:p>
              <a:pPr algn="ctr"/>
              <a:r>
                <a:rPr lang="en-US" sz="4400"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iFOBT Test Kit</a:t>
              </a:r>
              <a:endParaRPr lang="en-US" sz="4400" b="1" dirty="0">
                <a:solidFill>
                  <a:srgbClr val="FF3300"/>
                </a:solidFill>
                <a:effectLst>
                  <a:outerShdw blurRad="38100" dist="38100" dir="2700000" algn="tl">
                    <a:srgbClr val="000000">
                      <a:alpha val="43137"/>
                    </a:srgbClr>
                  </a:outerShdw>
                </a:effectLst>
                <a:latin typeface="Arial" pitchFamily="34" charset="0"/>
                <a:cs typeface="Arial" pitchFamily="34" charset="0"/>
              </a:endParaRPr>
            </a:p>
          </p:txBody>
        </p:sp>
        <p:sp>
          <p:nvSpPr>
            <p:cNvPr id="86" name="Down Arrow 85"/>
            <p:cNvSpPr/>
            <p:nvPr/>
          </p:nvSpPr>
          <p:spPr bwMode="auto">
            <a:xfrm>
              <a:off x="26190493" y="22378934"/>
              <a:ext cx="453243" cy="318297"/>
            </a:xfrm>
            <a:prstGeom prst="downArrow">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87" name="Down Arrow 86"/>
            <p:cNvSpPr/>
            <p:nvPr/>
          </p:nvSpPr>
          <p:spPr bwMode="auto">
            <a:xfrm>
              <a:off x="26190493" y="23678470"/>
              <a:ext cx="453243" cy="318297"/>
            </a:xfrm>
            <a:prstGeom prst="downArrow">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grpSp>
      <p:pic>
        <p:nvPicPr>
          <p:cNvPr id="88" name="Picture 11" descr="C:\Users\kahnj2\Desktop\photo.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tretch/>
        </p:blipFill>
        <p:spPr bwMode="auto">
          <a:xfrm>
            <a:off x="7974806" y="25821481"/>
            <a:ext cx="6306861" cy="9829800"/>
          </a:xfrm>
          <a:prstGeom prst="rect">
            <a:avLst/>
          </a:prstGeom>
          <a:noFill/>
          <a:ln>
            <a:noFill/>
          </a:ln>
          <a:extLst/>
        </p:spPr>
      </p:pic>
      <p:grpSp>
        <p:nvGrpSpPr>
          <p:cNvPr id="89" name="Group 88"/>
          <p:cNvGrpSpPr/>
          <p:nvPr/>
        </p:nvGrpSpPr>
        <p:grpSpPr>
          <a:xfrm>
            <a:off x="735806" y="25821481"/>
            <a:ext cx="6781800" cy="9906000"/>
            <a:chOff x="1804569" y="27136354"/>
            <a:chExt cx="6476098" cy="8522317"/>
          </a:xfrm>
        </p:grpSpPr>
        <p:pic>
          <p:nvPicPr>
            <p:cNvPr id="90" name="Picture 2" descr="C:\Users\kahnj2\AppData\Local\Microsoft\Windows\Temporary Internet Files\Content.IE5\IDYUJSNY\photo 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8929" y="27136354"/>
              <a:ext cx="6391738" cy="8522317"/>
            </a:xfrm>
            <a:prstGeom prst="roundRect">
              <a:avLst>
                <a:gd name="adj" fmla="val 8594"/>
              </a:avLst>
            </a:prstGeom>
            <a:solidFill>
              <a:srgbClr val="FFFFFF">
                <a:shade val="85000"/>
              </a:srgbClr>
            </a:solidFill>
            <a:ln>
              <a:noFill/>
            </a:ln>
            <a:effectLst/>
            <a:extLst/>
          </p:spPr>
        </p:pic>
        <p:sp>
          <p:nvSpPr>
            <p:cNvPr id="91" name="TextBox 90"/>
            <p:cNvSpPr txBox="1"/>
            <p:nvPr/>
          </p:nvSpPr>
          <p:spPr>
            <a:xfrm>
              <a:off x="1804569" y="34484072"/>
              <a:ext cx="3013855" cy="1077218"/>
            </a:xfrm>
            <a:prstGeom prst="rect">
              <a:avLst/>
            </a:prstGeom>
            <a:noFill/>
          </p:spPr>
          <p:txBody>
            <a:bodyPr wrap="square" rtlCol="0">
              <a:spAutoFit/>
            </a:bodyPr>
            <a:lstStyle/>
            <a:p>
              <a:pPr algn="ctr"/>
              <a:r>
                <a:rPr lang="en-US" sz="3200" dirty="0" smtClean="0">
                  <a:solidFill>
                    <a:schemeClr val="bg1"/>
                  </a:solidFill>
                  <a:latin typeface="Arial Rounded MT Bold" pitchFamily="34" charset="0"/>
                  <a:cs typeface="Arial" pitchFamily="34" charset="0"/>
                </a:rPr>
                <a:t>Application Stick</a:t>
              </a:r>
              <a:endParaRPr lang="en-US" sz="3200" dirty="0">
                <a:solidFill>
                  <a:schemeClr val="bg1"/>
                </a:solidFill>
                <a:latin typeface="Arial Rounded MT Bold" pitchFamily="34" charset="0"/>
                <a:cs typeface="Arial" pitchFamily="34" charset="0"/>
              </a:endParaRPr>
            </a:p>
          </p:txBody>
        </p:sp>
        <p:sp>
          <p:nvSpPr>
            <p:cNvPr id="92" name="TextBox 91"/>
            <p:cNvSpPr txBox="1"/>
            <p:nvPr/>
          </p:nvSpPr>
          <p:spPr>
            <a:xfrm>
              <a:off x="5525365" y="33806679"/>
              <a:ext cx="2640036" cy="1077218"/>
            </a:xfrm>
            <a:prstGeom prst="rect">
              <a:avLst/>
            </a:prstGeom>
            <a:noFill/>
          </p:spPr>
          <p:txBody>
            <a:bodyPr wrap="square" rtlCol="0">
              <a:spAutoFit/>
            </a:bodyPr>
            <a:lstStyle/>
            <a:p>
              <a:pPr algn="ctr"/>
              <a:r>
                <a:rPr lang="en-US" sz="3200" dirty="0" smtClean="0">
                  <a:solidFill>
                    <a:schemeClr val="bg1"/>
                  </a:solidFill>
                  <a:latin typeface="Arial Rounded MT Bold" pitchFamily="34" charset="0"/>
                  <a:cs typeface="Arial" pitchFamily="34" charset="0"/>
                </a:rPr>
                <a:t>Extraction Buffer</a:t>
              </a:r>
              <a:endParaRPr lang="en-US" sz="3200" dirty="0">
                <a:solidFill>
                  <a:schemeClr val="bg1"/>
                </a:solidFill>
                <a:latin typeface="Arial Rounded MT Bold" pitchFamily="34" charset="0"/>
                <a:cs typeface="Arial" pitchFamily="34" charset="0"/>
              </a:endParaRPr>
            </a:p>
          </p:txBody>
        </p:sp>
      </p:grpSp>
      <p:sp>
        <p:nvSpPr>
          <p:cNvPr id="97" name="TextBox 96"/>
          <p:cNvSpPr txBox="1"/>
          <p:nvPr/>
        </p:nvSpPr>
        <p:spPr>
          <a:xfrm>
            <a:off x="2412206" y="11267281"/>
            <a:ext cx="2640036" cy="584775"/>
          </a:xfrm>
          <a:prstGeom prst="rect">
            <a:avLst/>
          </a:prstGeom>
          <a:noFill/>
        </p:spPr>
        <p:txBody>
          <a:bodyPr wrap="square" rtlCol="0">
            <a:spAutoFit/>
          </a:bodyPr>
          <a:lstStyle/>
          <a:p>
            <a:pPr algn="ctr"/>
            <a:r>
              <a:rPr lang="en-US" sz="3200" dirty="0" smtClean="0">
                <a:solidFill>
                  <a:schemeClr val="bg1"/>
                </a:solidFill>
                <a:latin typeface="Arial Rounded MT Bold" pitchFamily="34" charset="0"/>
                <a:cs typeface="Arial" pitchFamily="34" charset="0"/>
              </a:rPr>
              <a:t>iFOBT KIT</a:t>
            </a:r>
            <a:endParaRPr lang="en-US" sz="3200" dirty="0">
              <a:solidFill>
                <a:schemeClr val="bg1"/>
              </a:solidFill>
              <a:latin typeface="Arial Rounded MT Bold" pitchFamily="34" charset="0"/>
              <a:cs typeface="Arial" pitchFamily="34" charset="0"/>
            </a:endParaRPr>
          </a:p>
        </p:txBody>
      </p:sp>
      <p:sp>
        <p:nvSpPr>
          <p:cNvPr id="98" name="TextBox 97"/>
          <p:cNvSpPr txBox="1"/>
          <p:nvPr/>
        </p:nvSpPr>
        <p:spPr>
          <a:xfrm>
            <a:off x="1193006" y="35737661"/>
            <a:ext cx="5867400" cy="523220"/>
          </a:xfrm>
          <a:prstGeom prst="rect">
            <a:avLst/>
          </a:prstGeom>
          <a:noFill/>
        </p:spPr>
        <p:txBody>
          <a:bodyPr wrap="square" rtlCol="0">
            <a:spAutoFit/>
          </a:bodyPr>
          <a:lstStyle/>
          <a:p>
            <a:r>
              <a:rPr lang="en-US" sz="2800" i="1" dirty="0" smtClean="0">
                <a:latin typeface="Arial" pitchFamily="34" charset="0"/>
                <a:cs typeface="Arial" pitchFamily="34" charset="0"/>
              </a:rPr>
              <a:t>Fig 1. </a:t>
            </a:r>
            <a:r>
              <a:rPr lang="en-US" sz="2800" i="1" dirty="0" err="1" smtClean="0">
                <a:latin typeface="Arial" pitchFamily="34" charset="0"/>
                <a:cs typeface="Arial" pitchFamily="34" charset="0"/>
              </a:rPr>
              <a:t>iFOBT</a:t>
            </a:r>
            <a:r>
              <a:rPr lang="en-US" sz="2800" i="1" dirty="0" smtClean="0">
                <a:latin typeface="Arial" pitchFamily="34" charset="0"/>
                <a:cs typeface="Arial" pitchFamily="34" charset="0"/>
              </a:rPr>
              <a:t> Test Kit</a:t>
            </a:r>
            <a:endParaRPr lang="en-US" sz="2800" i="1" dirty="0">
              <a:latin typeface="Arial" pitchFamily="34" charset="0"/>
              <a:cs typeface="Arial" pitchFamily="34" charset="0"/>
            </a:endParaRPr>
          </a:p>
        </p:txBody>
      </p:sp>
      <p:sp>
        <p:nvSpPr>
          <p:cNvPr id="99" name="TextBox 98"/>
          <p:cNvSpPr txBox="1"/>
          <p:nvPr/>
        </p:nvSpPr>
        <p:spPr>
          <a:xfrm>
            <a:off x="7974806" y="35727481"/>
            <a:ext cx="5867400" cy="523220"/>
          </a:xfrm>
          <a:prstGeom prst="rect">
            <a:avLst/>
          </a:prstGeom>
          <a:noFill/>
        </p:spPr>
        <p:txBody>
          <a:bodyPr wrap="square" rtlCol="0">
            <a:spAutoFit/>
          </a:bodyPr>
          <a:lstStyle/>
          <a:p>
            <a:r>
              <a:rPr lang="en-US" sz="2800" i="1" dirty="0" smtClean="0">
                <a:latin typeface="Arial" pitchFamily="34" charset="0"/>
                <a:cs typeface="Arial" pitchFamily="34" charset="0"/>
              </a:rPr>
              <a:t>Fig 2. TPS Sample SMS to Patient</a:t>
            </a:r>
            <a:endParaRPr lang="en-US" sz="2800" i="1" dirty="0">
              <a:latin typeface="Arial" pitchFamily="34" charset="0"/>
              <a:cs typeface="Arial" pitchFamily="34" charset="0"/>
            </a:endParaRPr>
          </a:p>
        </p:txBody>
      </p:sp>
      <p:sp>
        <p:nvSpPr>
          <p:cNvPr id="100" name="TextBox 99"/>
          <p:cNvSpPr txBox="1"/>
          <p:nvPr/>
        </p:nvSpPr>
        <p:spPr>
          <a:xfrm>
            <a:off x="9498806" y="34355881"/>
            <a:ext cx="3197925" cy="646331"/>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600" dirty="0" smtClean="0">
                <a:solidFill>
                  <a:srgbClr val="FF0000"/>
                </a:solidFill>
                <a:effectLst>
                  <a:outerShdw blurRad="38100" dist="38100" dir="2700000" algn="tl">
                    <a:srgbClr val="000000">
                      <a:alpha val="43137"/>
                    </a:srgbClr>
                  </a:outerShdw>
                </a:effectLst>
                <a:latin typeface="Arial Rounded MT Bold" pitchFamily="34" charset="0"/>
                <a:cs typeface="Arial" pitchFamily="34" charset="0"/>
              </a:rPr>
              <a:t>SAMPLE SMS</a:t>
            </a:r>
            <a:endParaRPr lang="en-US" sz="3600" dirty="0">
              <a:solidFill>
                <a:srgbClr val="FF0000"/>
              </a:solidFill>
              <a:effectLst>
                <a:outerShdw blurRad="38100" dist="38100" dir="2700000" algn="tl">
                  <a:srgbClr val="000000">
                    <a:alpha val="43137"/>
                  </a:srgbClr>
                </a:outerShdw>
              </a:effectLst>
              <a:latin typeface="Arial Rounded MT Bold" pitchFamily="34" charset="0"/>
              <a:cs typeface="Arial" pitchFamily="34" charset="0"/>
            </a:endParaRPr>
          </a:p>
        </p:txBody>
      </p:sp>
      <p:sp>
        <p:nvSpPr>
          <p:cNvPr id="101" name="TextBox 100"/>
          <p:cNvSpPr txBox="1"/>
          <p:nvPr/>
        </p:nvSpPr>
        <p:spPr>
          <a:xfrm>
            <a:off x="888206" y="41213881"/>
            <a:ext cx="6172200" cy="523220"/>
          </a:xfrm>
          <a:prstGeom prst="rect">
            <a:avLst/>
          </a:prstGeom>
          <a:noFill/>
        </p:spPr>
        <p:txBody>
          <a:bodyPr wrap="square" rtlCol="0">
            <a:spAutoFit/>
          </a:bodyPr>
          <a:lstStyle/>
          <a:p>
            <a:r>
              <a:rPr lang="en-US" sz="2800" i="1" dirty="0" smtClean="0">
                <a:latin typeface="Arial" pitchFamily="34" charset="0"/>
                <a:cs typeface="Arial" pitchFamily="34" charset="0"/>
              </a:rPr>
              <a:t>Graph1. TPS staff Satisfaction survey</a:t>
            </a:r>
            <a:endParaRPr lang="en-US" sz="2800" i="1" dirty="0">
              <a:latin typeface="Arial" pitchFamily="34" charset="0"/>
              <a:cs typeface="Arial" pitchFamily="34" charset="0"/>
            </a:endParaRPr>
          </a:p>
        </p:txBody>
      </p:sp>
      <p:sp>
        <p:nvSpPr>
          <p:cNvPr id="102" name="TextBox 101"/>
          <p:cNvSpPr txBox="1"/>
          <p:nvPr/>
        </p:nvSpPr>
        <p:spPr>
          <a:xfrm>
            <a:off x="7974806" y="41290081"/>
            <a:ext cx="6172200" cy="523220"/>
          </a:xfrm>
          <a:prstGeom prst="rect">
            <a:avLst/>
          </a:prstGeom>
          <a:noFill/>
        </p:spPr>
        <p:txBody>
          <a:bodyPr wrap="square" rtlCol="0">
            <a:spAutoFit/>
          </a:bodyPr>
          <a:lstStyle/>
          <a:p>
            <a:r>
              <a:rPr lang="en-US" sz="2800" i="1" dirty="0" smtClean="0">
                <a:latin typeface="Arial" pitchFamily="34" charset="0"/>
                <a:cs typeface="Arial" pitchFamily="34" charset="0"/>
              </a:rPr>
              <a:t>Graph2. Lab staff Satisfaction survey</a:t>
            </a:r>
            <a:endParaRPr lang="en-US" sz="2800" i="1" dirty="0">
              <a:latin typeface="Arial" pitchFamily="34" charset="0"/>
              <a:cs typeface="Arial" pitchFamily="34" charset="0"/>
            </a:endParaRPr>
          </a:p>
        </p:txBody>
      </p:sp>
      <p:sp>
        <p:nvSpPr>
          <p:cNvPr id="103" name="TextBox 102"/>
          <p:cNvSpPr txBox="1"/>
          <p:nvPr/>
        </p:nvSpPr>
        <p:spPr>
          <a:xfrm>
            <a:off x="15671006" y="16306661"/>
            <a:ext cx="10287000" cy="523220"/>
          </a:xfrm>
          <a:prstGeom prst="rect">
            <a:avLst/>
          </a:prstGeom>
          <a:noFill/>
        </p:spPr>
        <p:txBody>
          <a:bodyPr wrap="square" rtlCol="0">
            <a:spAutoFit/>
          </a:bodyPr>
          <a:lstStyle/>
          <a:p>
            <a:r>
              <a:rPr lang="en-US" sz="2800" i="1" dirty="0" smtClean="0">
                <a:latin typeface="Arial" pitchFamily="34" charset="0"/>
                <a:cs typeface="Arial" pitchFamily="34" charset="0"/>
              </a:rPr>
              <a:t>Graph 3. TPS Patient Satisfaction survey</a:t>
            </a:r>
            <a:endParaRPr lang="en-US" sz="2800" i="1" dirty="0">
              <a:latin typeface="Arial" pitchFamily="34" charset="0"/>
              <a:cs typeface="Arial" pitchFamily="34" charset="0"/>
            </a:endParaRPr>
          </a:p>
        </p:txBody>
      </p:sp>
      <p:sp>
        <p:nvSpPr>
          <p:cNvPr id="104" name="TextBox 103"/>
          <p:cNvSpPr txBox="1"/>
          <p:nvPr/>
        </p:nvSpPr>
        <p:spPr>
          <a:xfrm>
            <a:off x="15747206" y="24841061"/>
            <a:ext cx="5943600" cy="523220"/>
          </a:xfrm>
          <a:prstGeom prst="rect">
            <a:avLst/>
          </a:prstGeom>
          <a:noFill/>
        </p:spPr>
        <p:txBody>
          <a:bodyPr wrap="square" rtlCol="0">
            <a:spAutoFit/>
          </a:bodyPr>
          <a:lstStyle/>
          <a:p>
            <a:r>
              <a:rPr lang="en-US" sz="2800" i="1" dirty="0" smtClean="0">
                <a:latin typeface="Arial" pitchFamily="34" charset="0"/>
                <a:cs typeface="Arial" pitchFamily="34" charset="0"/>
              </a:rPr>
              <a:t>Fig 3. TPS Past Workflow </a:t>
            </a:r>
            <a:endParaRPr lang="en-US" sz="2800" i="1" dirty="0">
              <a:latin typeface="Arial" pitchFamily="34" charset="0"/>
              <a:cs typeface="Arial" pitchFamily="34" charset="0"/>
            </a:endParaRPr>
          </a:p>
        </p:txBody>
      </p:sp>
      <p:sp>
        <p:nvSpPr>
          <p:cNvPr id="105" name="TextBox 104"/>
          <p:cNvSpPr txBox="1"/>
          <p:nvPr/>
        </p:nvSpPr>
        <p:spPr>
          <a:xfrm>
            <a:off x="22833806" y="24841061"/>
            <a:ext cx="5943600" cy="523220"/>
          </a:xfrm>
          <a:prstGeom prst="rect">
            <a:avLst/>
          </a:prstGeom>
          <a:noFill/>
        </p:spPr>
        <p:txBody>
          <a:bodyPr wrap="square" rtlCol="0">
            <a:spAutoFit/>
          </a:bodyPr>
          <a:lstStyle/>
          <a:p>
            <a:r>
              <a:rPr lang="en-US" sz="2800" i="1" dirty="0" smtClean="0">
                <a:latin typeface="Arial" pitchFamily="34" charset="0"/>
                <a:cs typeface="Arial" pitchFamily="34" charset="0"/>
              </a:rPr>
              <a:t>Fig 4. TPS Present Workflow </a:t>
            </a:r>
            <a:endParaRPr lang="en-US" sz="2800" i="1" dirty="0">
              <a:latin typeface="Arial" pitchFamily="34" charset="0"/>
              <a:cs typeface="Arial" pitchFamily="34" charset="0"/>
            </a:endParaRPr>
          </a:p>
        </p:txBody>
      </p:sp>
      <p:pic>
        <p:nvPicPr>
          <p:cNvPr id="1027" name="Picture 3" descr="C:\Users\kahlyh3\Desktop\KKHLogo_4C_lowres.gif"/>
          <p:cNvPicPr>
            <a:picLocks noChangeAspect="1" noChangeArrowheads="1"/>
          </p:cNvPicPr>
          <p:nvPr/>
        </p:nvPicPr>
        <p:blipFill>
          <a:blip r:embed="rId9" cstate="print"/>
          <a:srcRect/>
          <a:stretch>
            <a:fillRect/>
          </a:stretch>
        </p:blipFill>
        <p:spPr bwMode="auto">
          <a:xfrm>
            <a:off x="22605206" y="4256881"/>
            <a:ext cx="6781800" cy="2438400"/>
          </a:xfrm>
          <a:prstGeom prst="rect">
            <a:avLst/>
          </a:prstGeom>
          <a:noFill/>
        </p:spPr>
      </p:pic>
    </p:spTree>
    <p:extLst>
      <p:ext uri="{BB962C8B-B14F-4D97-AF65-F5344CB8AC3E}">
        <p14:creationId xmlns:p14="http://schemas.microsoft.com/office/powerpoint/2010/main" val="3889097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932159871EB74D86D5863409B6079A" ma:contentTypeVersion="1" ma:contentTypeDescription="Create a new document." ma:contentTypeScope="" ma:versionID="c3d49e8a869d0a2fdfcbea3b466c7d43">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6BDB3A-83D5-47FE-BA7B-86630A840DCA}"/>
</file>

<file path=customXml/itemProps2.xml><?xml version="1.0" encoding="utf-8"?>
<ds:datastoreItem xmlns:ds="http://schemas.openxmlformats.org/officeDocument/2006/customXml" ds:itemID="{A277683F-4303-4088-A62C-2B7A736C30E6}"/>
</file>

<file path=customXml/itemProps3.xml><?xml version="1.0" encoding="utf-8"?>
<ds:datastoreItem xmlns:ds="http://schemas.openxmlformats.org/officeDocument/2006/customXml" ds:itemID="{C7A52A65-FC82-4942-88F4-126F2388A348}"/>
</file>

<file path=docProps/app.xml><?xml version="1.0" encoding="utf-8"?>
<Properties xmlns="http://schemas.openxmlformats.org/officeDocument/2006/extended-properties" xmlns:vt="http://schemas.openxmlformats.org/officeDocument/2006/docPropsVTypes">
  <TotalTime>114</TotalTime>
  <Words>719</Words>
  <Application>Microsoft Office PowerPoint</Application>
  <PresentationFormat>Custom</PresentationFormat>
  <Paragraphs>60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shhq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User</dc:creator>
  <cp:lastModifiedBy>Celene Oh Saw Lay</cp:lastModifiedBy>
  <cp:revision>19</cp:revision>
  <dcterms:created xsi:type="dcterms:W3CDTF">2013-06-13T08:19:24Z</dcterms:created>
  <dcterms:modified xsi:type="dcterms:W3CDTF">2014-07-09T09:34:52Z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0x0101006E932159871EB74D86D5863409B6079A</vt:lpwstr>
  </property>
</Properties>
</file>