
<file path=[Content_Types].xml><?xml version="1.0" encoding="utf-8"?>
<Types xmlns="http://schemas.openxmlformats.org/package/2006/content-types">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gif" ContentType="image/gif"/>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5213" cy="42803763"/>
  <p:notesSz cx="6858000" cy="9144000"/>
  <p:defaultText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25" d="100"/>
          <a:sy n="25" d="100"/>
        </p:scale>
        <p:origin x="-1392" y="-72"/>
      </p:cViewPr>
      <p:guideLst>
        <p:guide orient="horz" pos="13482"/>
        <p:guide pos="9536"/>
      </p:guideLst>
    </p:cSldViewPr>
  </p:slideViewPr>
  <p:notesTextViewPr>
    <p:cViewPr>
      <p:scale>
        <a:sx n="200" d="100"/>
        <a:sy n="200" d="100"/>
      </p:scale>
      <p:origin x="0" y="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6EF7E-1EFB-48BC-AF59-DA4294AF4F96}" type="datetimeFigureOut">
              <a:rPr lang="en-US" smtClean="0"/>
              <a:t>09/07/2014</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21553-5840-4D28-9F41-305FE6C20022}" type="slidenum">
              <a:rPr lang="en-US" smtClean="0"/>
              <a:t>‹#›</a:t>
            </a:fld>
            <a:endParaRPr lang="en-US"/>
          </a:p>
        </p:txBody>
      </p:sp>
    </p:spTree>
    <p:extLst>
      <p:ext uri="{BB962C8B-B14F-4D97-AF65-F5344CB8AC3E}">
        <p14:creationId xmlns:p14="http://schemas.microsoft.com/office/powerpoint/2010/main" val="347929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A21553-5840-4D28-9F41-305FE6C20022}"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8"/>
            <a:ext cx="25733931" cy="9175064"/>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87941" indent="0" algn="ctr">
              <a:buNone/>
              <a:defRPr>
                <a:solidFill>
                  <a:schemeClr val="tx1">
                    <a:tint val="75000"/>
                  </a:schemeClr>
                </a:solidFill>
              </a:defRPr>
            </a:lvl2pPr>
            <a:lvl3pPr marL="4175882" indent="0" algn="ctr">
              <a:buNone/>
              <a:defRPr>
                <a:solidFill>
                  <a:schemeClr val="tx1">
                    <a:tint val="75000"/>
                  </a:schemeClr>
                </a:solidFill>
              </a:defRPr>
            </a:lvl3pPr>
            <a:lvl4pPr marL="6263823" indent="0" algn="ctr">
              <a:buNone/>
              <a:defRPr>
                <a:solidFill>
                  <a:schemeClr val="tx1">
                    <a:tint val="75000"/>
                  </a:schemeClr>
                </a:solidFill>
              </a:defRPr>
            </a:lvl4pPr>
            <a:lvl5pPr marL="8351764" indent="0" algn="ctr">
              <a:buNone/>
              <a:defRPr>
                <a:solidFill>
                  <a:schemeClr val="tx1">
                    <a:tint val="75000"/>
                  </a:schemeClr>
                </a:solidFill>
              </a:defRPr>
            </a:lvl5pPr>
            <a:lvl6pPr marL="10439705" indent="0" algn="ctr">
              <a:buNone/>
              <a:defRPr>
                <a:solidFill>
                  <a:schemeClr val="tx1">
                    <a:tint val="75000"/>
                  </a:schemeClr>
                </a:solidFill>
              </a:defRPr>
            </a:lvl6pPr>
            <a:lvl7pPr marL="12527646" indent="0" algn="ctr">
              <a:buNone/>
              <a:defRPr>
                <a:solidFill>
                  <a:schemeClr val="tx1">
                    <a:tint val="75000"/>
                  </a:schemeClr>
                </a:solidFill>
              </a:defRPr>
            </a:lvl7pPr>
            <a:lvl8pPr marL="14615587" indent="0" algn="ctr">
              <a:buNone/>
              <a:defRPr>
                <a:solidFill>
                  <a:schemeClr val="tx1">
                    <a:tint val="75000"/>
                  </a:schemeClr>
                </a:solidFill>
              </a:defRPr>
            </a:lvl8pPr>
            <a:lvl9pPr marL="167035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83757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91404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2147" y="2288816"/>
            <a:ext cx="5108944" cy="48689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5324" y="2288816"/>
            <a:ext cx="14822241" cy="48689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45490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21998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505383"/>
            <a:ext cx="25733931" cy="8501303"/>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534" y="18142068"/>
            <a:ext cx="25733931" cy="9363320"/>
          </a:xfrm>
        </p:spPr>
        <p:txBody>
          <a:bodyPr anchor="b"/>
          <a:lstStyle>
            <a:lvl1pPr marL="0" indent="0">
              <a:buNone/>
              <a:defRPr sz="9100">
                <a:solidFill>
                  <a:schemeClr val="tx1">
                    <a:tint val="75000"/>
                  </a:schemeClr>
                </a:solidFill>
              </a:defRPr>
            </a:lvl1pPr>
            <a:lvl2pPr marL="2087941" indent="0">
              <a:buNone/>
              <a:defRPr sz="8200">
                <a:solidFill>
                  <a:schemeClr val="tx1">
                    <a:tint val="75000"/>
                  </a:schemeClr>
                </a:solidFill>
              </a:defRPr>
            </a:lvl2pPr>
            <a:lvl3pPr marL="4175882" indent="0">
              <a:buNone/>
              <a:defRPr sz="7200">
                <a:solidFill>
                  <a:schemeClr val="tx1">
                    <a:tint val="75000"/>
                  </a:schemeClr>
                </a:solidFill>
              </a:defRPr>
            </a:lvl3pPr>
            <a:lvl4pPr marL="6263823" indent="0">
              <a:buNone/>
              <a:defRPr sz="6500">
                <a:solidFill>
                  <a:schemeClr val="tx1">
                    <a:tint val="75000"/>
                  </a:schemeClr>
                </a:solidFill>
              </a:defRPr>
            </a:lvl4pPr>
            <a:lvl5pPr marL="8351764" indent="0">
              <a:buNone/>
              <a:defRPr sz="6500">
                <a:solidFill>
                  <a:schemeClr val="tx1">
                    <a:tint val="75000"/>
                  </a:schemeClr>
                </a:solidFill>
              </a:defRPr>
            </a:lvl5pPr>
            <a:lvl6pPr marL="10439705" indent="0">
              <a:buNone/>
              <a:defRPr sz="6500">
                <a:solidFill>
                  <a:schemeClr val="tx1">
                    <a:tint val="75000"/>
                  </a:schemeClr>
                </a:solidFill>
              </a:defRPr>
            </a:lvl6pPr>
            <a:lvl7pPr marL="12527646" indent="0">
              <a:buNone/>
              <a:defRPr sz="6500">
                <a:solidFill>
                  <a:schemeClr val="tx1">
                    <a:tint val="75000"/>
                  </a:schemeClr>
                </a:solidFill>
              </a:defRPr>
            </a:lvl7pPr>
            <a:lvl8pPr marL="14615587" indent="0">
              <a:buNone/>
              <a:defRPr sz="6500">
                <a:solidFill>
                  <a:schemeClr val="tx1">
                    <a:tint val="75000"/>
                  </a:schemeClr>
                </a:solidFill>
              </a:defRPr>
            </a:lvl8pPr>
            <a:lvl9pPr marL="16703528"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40067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5325" y="13316731"/>
            <a:ext cx="9965591" cy="37661370"/>
          </a:xfrm>
        </p:spPr>
        <p:txBody>
          <a:bodyPr/>
          <a:lstStyle>
            <a:lvl1pPr>
              <a:defRPr sz="12700"/>
            </a:lvl1pPr>
            <a:lvl2pPr>
              <a:defRPr sz="111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605503" y="13316731"/>
            <a:ext cx="9965591" cy="37661370"/>
          </a:xfrm>
        </p:spPr>
        <p:txBody>
          <a:bodyPr/>
          <a:lstStyle>
            <a:lvl1pPr>
              <a:defRPr sz="12700"/>
            </a:lvl1pPr>
            <a:lvl2pPr>
              <a:defRPr sz="111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05633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6"/>
            <a:ext cx="27247692" cy="713396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765" y="9581307"/>
            <a:ext cx="13376809" cy="3993032"/>
          </a:xfrm>
        </p:spPr>
        <p:txBody>
          <a:bodyPr anchor="b"/>
          <a:lstStyle>
            <a:lvl1pPr marL="0" indent="0">
              <a:buNone/>
              <a:defRPr sz="11100" b="1"/>
            </a:lvl1pPr>
            <a:lvl2pPr marL="2087941" indent="0">
              <a:buNone/>
              <a:defRPr sz="9100" b="1"/>
            </a:lvl2pPr>
            <a:lvl3pPr marL="4175882" indent="0">
              <a:buNone/>
              <a:defRPr sz="8200" b="1"/>
            </a:lvl3pPr>
            <a:lvl4pPr marL="6263823" indent="0">
              <a:buNone/>
              <a:defRPr sz="7200" b="1"/>
            </a:lvl4pPr>
            <a:lvl5pPr marL="8351764" indent="0">
              <a:buNone/>
              <a:defRPr sz="7200" b="1"/>
            </a:lvl5pPr>
            <a:lvl6pPr marL="10439705" indent="0">
              <a:buNone/>
              <a:defRPr sz="7200" b="1"/>
            </a:lvl6pPr>
            <a:lvl7pPr marL="12527646" indent="0">
              <a:buNone/>
              <a:defRPr sz="7200" b="1"/>
            </a:lvl7pPr>
            <a:lvl8pPr marL="14615587" indent="0">
              <a:buNone/>
              <a:defRPr sz="7200" b="1"/>
            </a:lvl8pPr>
            <a:lvl9pPr marL="16703528"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513765" y="13574339"/>
            <a:ext cx="13376809" cy="24661710"/>
          </a:xfrm>
        </p:spPr>
        <p:txBody>
          <a:bodyPr/>
          <a:lstStyle>
            <a:lvl1pPr>
              <a:defRPr sz="111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9395" y="9581307"/>
            <a:ext cx="13382062" cy="3993032"/>
          </a:xfrm>
        </p:spPr>
        <p:txBody>
          <a:bodyPr anchor="b"/>
          <a:lstStyle>
            <a:lvl1pPr marL="0" indent="0">
              <a:buNone/>
              <a:defRPr sz="11100" b="1"/>
            </a:lvl1pPr>
            <a:lvl2pPr marL="2087941" indent="0">
              <a:buNone/>
              <a:defRPr sz="9100" b="1"/>
            </a:lvl2pPr>
            <a:lvl3pPr marL="4175882" indent="0">
              <a:buNone/>
              <a:defRPr sz="8200" b="1"/>
            </a:lvl3pPr>
            <a:lvl4pPr marL="6263823" indent="0">
              <a:buNone/>
              <a:defRPr sz="7200" b="1"/>
            </a:lvl4pPr>
            <a:lvl5pPr marL="8351764" indent="0">
              <a:buNone/>
              <a:defRPr sz="7200" b="1"/>
            </a:lvl5pPr>
            <a:lvl6pPr marL="10439705" indent="0">
              <a:buNone/>
              <a:defRPr sz="7200" b="1"/>
            </a:lvl6pPr>
            <a:lvl7pPr marL="12527646" indent="0">
              <a:buNone/>
              <a:defRPr sz="7200" b="1"/>
            </a:lvl7pPr>
            <a:lvl8pPr marL="14615587" indent="0">
              <a:buNone/>
              <a:defRPr sz="7200" b="1"/>
            </a:lvl8pPr>
            <a:lvl9pPr marL="16703528"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5379395" y="13574339"/>
            <a:ext cx="13382062" cy="24661710"/>
          </a:xfrm>
        </p:spPr>
        <p:txBody>
          <a:bodyPr/>
          <a:lstStyle>
            <a:lvl1pPr>
              <a:defRPr sz="111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105350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126182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56424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5" y="1704226"/>
            <a:ext cx="9960338" cy="725286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6769" y="1704231"/>
            <a:ext cx="16924687" cy="36531826"/>
          </a:xfrm>
        </p:spPr>
        <p:txBody>
          <a:bodyPr/>
          <a:lstStyle>
            <a:lvl1pPr>
              <a:defRPr sz="14700"/>
            </a:lvl1pPr>
            <a:lvl2pPr>
              <a:defRPr sz="12700"/>
            </a:lvl2pPr>
            <a:lvl3pPr>
              <a:defRPr sz="11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765" y="8957091"/>
            <a:ext cx="9960338" cy="29278966"/>
          </a:xfrm>
        </p:spPr>
        <p:txBody>
          <a:bodyPr/>
          <a:lstStyle>
            <a:lvl1pPr marL="0" indent="0">
              <a:buNone/>
              <a:defRPr sz="6500"/>
            </a:lvl1pPr>
            <a:lvl2pPr marL="2087941" indent="0">
              <a:buNone/>
              <a:defRPr sz="5500"/>
            </a:lvl2pPr>
            <a:lvl3pPr marL="4175882" indent="0">
              <a:buNone/>
              <a:defRPr sz="4600"/>
            </a:lvl3pPr>
            <a:lvl4pPr marL="6263823" indent="0">
              <a:buNone/>
              <a:defRPr sz="4200"/>
            </a:lvl4pPr>
            <a:lvl5pPr marL="8351764" indent="0">
              <a:buNone/>
              <a:defRPr sz="4200"/>
            </a:lvl5pPr>
            <a:lvl6pPr marL="10439705" indent="0">
              <a:buNone/>
              <a:defRPr sz="4200"/>
            </a:lvl6pPr>
            <a:lvl7pPr marL="12527646" indent="0">
              <a:buNone/>
              <a:defRPr sz="4200"/>
            </a:lvl7pPr>
            <a:lvl8pPr marL="14615587" indent="0">
              <a:buNone/>
              <a:defRPr sz="4200"/>
            </a:lvl8pPr>
            <a:lvl9pPr marL="16703528"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233602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2" y="29962639"/>
            <a:ext cx="18165128" cy="3537259"/>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4152" y="3824593"/>
            <a:ext cx="18165128" cy="25682258"/>
          </a:xfrm>
        </p:spPr>
        <p:txBody>
          <a:bodyPr/>
          <a:lstStyle>
            <a:lvl1pPr marL="0" indent="0">
              <a:buNone/>
              <a:defRPr sz="14700"/>
            </a:lvl1pPr>
            <a:lvl2pPr marL="2087941" indent="0">
              <a:buNone/>
              <a:defRPr sz="12700"/>
            </a:lvl2pPr>
            <a:lvl3pPr marL="4175882" indent="0">
              <a:buNone/>
              <a:defRPr sz="111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endParaRPr lang="en-US"/>
          </a:p>
        </p:txBody>
      </p:sp>
      <p:sp>
        <p:nvSpPr>
          <p:cNvPr id="4" name="Text Placeholder 3"/>
          <p:cNvSpPr>
            <a:spLocks noGrp="1"/>
          </p:cNvSpPr>
          <p:nvPr>
            <p:ph type="body" sz="half" idx="2"/>
          </p:nvPr>
        </p:nvSpPr>
        <p:spPr>
          <a:xfrm>
            <a:off x="5934152" y="33499898"/>
            <a:ext cx="18165128" cy="5023494"/>
          </a:xfrm>
        </p:spPr>
        <p:txBody>
          <a:bodyPr/>
          <a:lstStyle>
            <a:lvl1pPr marL="0" indent="0">
              <a:buNone/>
              <a:defRPr sz="6500"/>
            </a:lvl1pPr>
            <a:lvl2pPr marL="2087941" indent="0">
              <a:buNone/>
              <a:defRPr sz="5500"/>
            </a:lvl2pPr>
            <a:lvl3pPr marL="4175882" indent="0">
              <a:buNone/>
              <a:defRPr sz="4600"/>
            </a:lvl3pPr>
            <a:lvl4pPr marL="6263823" indent="0">
              <a:buNone/>
              <a:defRPr sz="4200"/>
            </a:lvl4pPr>
            <a:lvl5pPr marL="8351764" indent="0">
              <a:buNone/>
              <a:defRPr sz="4200"/>
            </a:lvl5pPr>
            <a:lvl6pPr marL="10439705" indent="0">
              <a:buNone/>
              <a:defRPr sz="4200"/>
            </a:lvl6pPr>
            <a:lvl7pPr marL="12527646" indent="0">
              <a:buNone/>
              <a:defRPr sz="4200"/>
            </a:lvl7pPr>
            <a:lvl8pPr marL="14615587" indent="0">
              <a:buNone/>
              <a:defRPr sz="4200"/>
            </a:lvl8pPr>
            <a:lvl9pPr marL="16703528"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107064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6"/>
            <a:ext cx="27247692" cy="7133961"/>
          </a:xfrm>
          <a:prstGeom prst="rect">
            <a:avLst/>
          </a:prstGeom>
        </p:spPr>
        <p:txBody>
          <a:bodyPr vert="horz" lIns="417588" tIns="208794" rIns="417588" bIns="2087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761" y="9987551"/>
            <a:ext cx="27247692" cy="28248504"/>
          </a:xfrm>
          <a:prstGeom prst="rect">
            <a:avLst/>
          </a:prstGeom>
        </p:spPr>
        <p:txBody>
          <a:bodyPr vert="horz" lIns="417588" tIns="208794" rIns="417588" bIns="2087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761" y="39672751"/>
            <a:ext cx="7064216" cy="2278902"/>
          </a:xfrm>
          <a:prstGeom prst="rect">
            <a:avLst/>
          </a:prstGeom>
        </p:spPr>
        <p:txBody>
          <a:bodyPr vert="horz" lIns="417588" tIns="208794" rIns="417588" bIns="208794" rtlCol="0" anchor="ctr"/>
          <a:lstStyle>
            <a:lvl1pPr algn="l">
              <a:defRPr sz="5500">
                <a:solidFill>
                  <a:schemeClr val="tx1">
                    <a:tint val="75000"/>
                  </a:schemeClr>
                </a:solidFill>
              </a:defRPr>
            </a:lvl1pPr>
          </a:lstStyle>
          <a:p>
            <a:fld id="{66D58042-6BF1-4AAC-BE6F-078490C701F3}" type="datetimeFigureOut">
              <a:rPr lang="en-US" smtClean="0"/>
              <a:pPr/>
              <a:t>09/07/2014</a:t>
            </a:fld>
            <a:endParaRPr lang="en-US"/>
          </a:p>
        </p:txBody>
      </p:sp>
      <p:sp>
        <p:nvSpPr>
          <p:cNvPr id="5" name="Footer Placeholder 4"/>
          <p:cNvSpPr>
            <a:spLocks noGrp="1"/>
          </p:cNvSpPr>
          <p:nvPr>
            <p:ph type="ftr" sz="quarter" idx="3"/>
          </p:nvPr>
        </p:nvSpPr>
        <p:spPr>
          <a:xfrm>
            <a:off x="10344031" y="39672751"/>
            <a:ext cx="9587151" cy="2278902"/>
          </a:xfrm>
          <a:prstGeom prst="rect">
            <a:avLst/>
          </a:prstGeom>
        </p:spPr>
        <p:txBody>
          <a:bodyPr vert="horz" lIns="417588" tIns="208794" rIns="417588" bIns="20879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72751"/>
            <a:ext cx="7064216" cy="2278902"/>
          </a:xfrm>
          <a:prstGeom prst="rect">
            <a:avLst/>
          </a:prstGeom>
        </p:spPr>
        <p:txBody>
          <a:bodyPr vert="horz" lIns="417588" tIns="208794" rIns="417588" bIns="208794" rtlCol="0" anchor="ctr"/>
          <a:lstStyle>
            <a:lvl1pPr algn="r">
              <a:defRPr sz="5500">
                <a:solidFill>
                  <a:schemeClr val="tx1">
                    <a:tint val="75000"/>
                  </a:schemeClr>
                </a:solidFill>
              </a:defRPr>
            </a:lvl1pPr>
          </a:lstStyle>
          <a:p>
            <a:fld id="{88DAECBB-C5DF-4907-8460-6A0A8708CEEA}" type="slidenum">
              <a:rPr lang="en-US" smtClean="0"/>
              <a:pPr/>
              <a:t>‹#›</a:t>
            </a:fld>
            <a:endParaRPr lang="en-US"/>
          </a:p>
        </p:txBody>
      </p:sp>
    </p:spTree>
    <p:extLst>
      <p:ext uri="{BB962C8B-B14F-4D97-AF65-F5344CB8AC3E}">
        <p14:creationId xmlns:p14="http://schemas.microsoft.com/office/powerpoint/2010/main" val="188126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882" rtl="0" eaLnBrk="1" latinLnBrk="0" hangingPunct="1">
        <a:spcBef>
          <a:spcPct val="0"/>
        </a:spcBef>
        <a:buNone/>
        <a:defRPr sz="20200" kern="1200">
          <a:solidFill>
            <a:schemeClr val="tx1"/>
          </a:solidFill>
          <a:latin typeface="+mj-lt"/>
          <a:ea typeface="+mj-ea"/>
          <a:cs typeface="+mj-cs"/>
        </a:defRPr>
      </a:lvl1pPr>
    </p:titleStyle>
    <p:bodyStyle>
      <a:lvl1pPr marL="1565956" indent="-1565956" algn="l" defTabSz="4175882"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392904" indent="-1304963" algn="l" defTabSz="4175882"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219852" indent="-1043970" algn="l" defTabSz="4175882"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307793"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5734"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3675"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1616"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9557"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7498" indent="-1043970" algn="l" defTabSz="4175882"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Diagonal Corner Rectangle 48"/>
          <p:cNvSpPr/>
          <p:nvPr/>
        </p:nvSpPr>
        <p:spPr>
          <a:xfrm>
            <a:off x="735806" y="8295481"/>
            <a:ext cx="29073816" cy="34141097"/>
          </a:xfrm>
          <a:prstGeom prst="round2DiagRect">
            <a:avLst>
              <a:gd name="adj1" fmla="val 936"/>
              <a:gd name="adj2" fmla="val 312"/>
            </a:avLst>
          </a:prstGeom>
        </p:spPr>
        <p:style>
          <a:lnRef idx="1">
            <a:schemeClr val="accent6"/>
          </a:lnRef>
          <a:fillRef idx="2">
            <a:schemeClr val="accent6"/>
          </a:fillRef>
          <a:effectRef idx="1">
            <a:schemeClr val="accent6"/>
          </a:effectRef>
          <a:fontRef idx="minor">
            <a:schemeClr val="dk1"/>
          </a:fontRef>
        </p:style>
        <p:txBody>
          <a:bodyPr lIns="298277" tIns="149139" rIns="298277" bIns="149139" rtlCol="0" anchor="ctr"/>
          <a:lstStyle/>
          <a:p>
            <a:pPr algn="ctr"/>
            <a:endParaRPr lang="en-US"/>
          </a:p>
        </p:txBody>
      </p:sp>
      <p:sp>
        <p:nvSpPr>
          <p:cNvPr id="8" name="Text Box 51"/>
          <p:cNvSpPr txBox="1">
            <a:spLocks noChangeArrowheads="1"/>
          </p:cNvSpPr>
          <p:nvPr/>
        </p:nvSpPr>
        <p:spPr bwMode="auto">
          <a:xfrm>
            <a:off x="18033206" y="3952081"/>
            <a:ext cx="11734800" cy="4076549"/>
          </a:xfrm>
          <a:prstGeom prst="rect">
            <a:avLst/>
          </a:prstGeom>
          <a:noFill/>
          <a:ln w="9525">
            <a:noFill/>
            <a:miter lim="800000"/>
            <a:headEnd/>
            <a:tailEnd/>
          </a:ln>
          <a:effectLst/>
        </p:spPr>
        <p:txBody>
          <a:bodyPr lIns="0" tIns="63994" rIns="0" bIns="63994"/>
          <a:lstStyle/>
          <a:p>
            <a:pPr>
              <a:lnSpc>
                <a:spcPct val="85000"/>
              </a:lnSpc>
              <a:defRPr/>
            </a:pPr>
            <a:r>
              <a:rPr lang="en-US" sz="4800" dirty="0" smtClean="0">
                <a:solidFill>
                  <a:srgbClr val="E35A38"/>
                </a:solidFill>
                <a:latin typeface="Arial" pitchFamily="34" charset="0"/>
                <a:cs typeface="Arial" pitchFamily="34" charset="0"/>
              </a:rPr>
              <a:t>E.S.K Loh</a:t>
            </a:r>
            <a:r>
              <a:rPr lang="en-US" sz="4800" baseline="30000" dirty="0" smtClean="0">
                <a:solidFill>
                  <a:srgbClr val="E35A38"/>
                </a:solidFill>
                <a:latin typeface="Arial" pitchFamily="34" charset="0"/>
                <a:cs typeface="Arial" pitchFamily="34" charset="0"/>
              </a:rPr>
              <a:t>1</a:t>
            </a:r>
          </a:p>
          <a:p>
            <a:pPr>
              <a:lnSpc>
                <a:spcPct val="85000"/>
              </a:lnSpc>
              <a:defRPr/>
            </a:pPr>
            <a:r>
              <a:rPr lang="en-US" sz="4800" dirty="0" smtClean="0">
                <a:solidFill>
                  <a:srgbClr val="E35A38"/>
                </a:solidFill>
                <a:latin typeface="Arial" pitchFamily="34" charset="0"/>
                <a:cs typeface="Arial" pitchFamily="34" charset="0"/>
              </a:rPr>
              <a:t>J.Y.H Lee</a:t>
            </a:r>
            <a:r>
              <a:rPr lang="en-US" sz="4800" baseline="30000" dirty="0" smtClean="0">
                <a:solidFill>
                  <a:srgbClr val="E35A38"/>
                </a:solidFill>
                <a:latin typeface="Arial" pitchFamily="34" charset="0"/>
                <a:cs typeface="Arial" pitchFamily="34" charset="0"/>
              </a:rPr>
              <a:t>1</a:t>
            </a:r>
          </a:p>
          <a:p>
            <a:pPr>
              <a:lnSpc>
                <a:spcPct val="85000"/>
              </a:lnSpc>
              <a:defRPr/>
            </a:pPr>
            <a:r>
              <a:rPr lang="en-US" sz="4800" dirty="0" smtClean="0">
                <a:solidFill>
                  <a:srgbClr val="E35A38"/>
                </a:solidFill>
                <a:latin typeface="Arial" pitchFamily="34" charset="0"/>
                <a:cs typeface="Arial" pitchFamily="34" charset="0"/>
              </a:rPr>
              <a:t>R.Y.L Yong</a:t>
            </a:r>
            <a:r>
              <a:rPr lang="en-US" sz="4800" baseline="30000" dirty="0" smtClean="0">
                <a:solidFill>
                  <a:srgbClr val="E35A38"/>
                </a:solidFill>
                <a:latin typeface="Arial" pitchFamily="34" charset="0"/>
                <a:cs typeface="Arial" pitchFamily="34" charset="0"/>
              </a:rPr>
              <a:t>1</a:t>
            </a:r>
            <a:endParaRPr lang="en-US" sz="4800" dirty="0" smtClean="0">
              <a:solidFill>
                <a:srgbClr val="E35A38"/>
              </a:solidFill>
              <a:latin typeface="Arial" pitchFamily="34" charset="0"/>
              <a:cs typeface="Arial" pitchFamily="34" charset="0"/>
            </a:endParaRPr>
          </a:p>
          <a:p>
            <a:pPr>
              <a:lnSpc>
                <a:spcPct val="85000"/>
              </a:lnSpc>
              <a:defRPr/>
            </a:pPr>
            <a:r>
              <a:rPr lang="en-US" sz="4800" dirty="0" smtClean="0">
                <a:solidFill>
                  <a:srgbClr val="E35A38"/>
                </a:solidFill>
                <a:latin typeface="Arial" pitchFamily="34" charset="0"/>
                <a:cs typeface="Arial" pitchFamily="34" charset="0"/>
              </a:rPr>
              <a:t>J.W.S Setoh</a:t>
            </a:r>
            <a:r>
              <a:rPr lang="en-US" sz="4800" baseline="30000" dirty="0" smtClean="0">
                <a:solidFill>
                  <a:srgbClr val="E35A38"/>
                </a:solidFill>
                <a:latin typeface="Arial" pitchFamily="34" charset="0"/>
                <a:cs typeface="Arial" pitchFamily="34" charset="0"/>
              </a:rPr>
              <a:t>1</a:t>
            </a:r>
          </a:p>
          <a:p>
            <a:pPr>
              <a:lnSpc>
                <a:spcPct val="85000"/>
              </a:lnSpc>
              <a:defRPr/>
            </a:pPr>
            <a:endParaRPr lang="en-SG" sz="1000" dirty="0" smtClean="0">
              <a:solidFill>
                <a:srgbClr val="E35A38"/>
              </a:solidFill>
              <a:latin typeface="Arial" pitchFamily="34" charset="0"/>
              <a:cs typeface="Arial" pitchFamily="34" charset="0"/>
            </a:endParaRPr>
          </a:p>
          <a:p>
            <a:pPr>
              <a:lnSpc>
                <a:spcPct val="85000"/>
              </a:lnSpc>
              <a:defRPr/>
            </a:pPr>
            <a:r>
              <a:rPr lang="en-SG" sz="3500" dirty="0" smtClean="0">
                <a:solidFill>
                  <a:srgbClr val="E35A38"/>
                </a:solidFill>
                <a:latin typeface="Arial" pitchFamily="34" charset="0"/>
                <a:cs typeface="Arial" pitchFamily="34" charset="0"/>
              </a:rPr>
              <a:t>1)Department </a:t>
            </a:r>
            <a:r>
              <a:rPr lang="en-SG" sz="3500" dirty="0">
                <a:solidFill>
                  <a:srgbClr val="E35A38"/>
                </a:solidFill>
                <a:latin typeface="Arial" pitchFamily="34" charset="0"/>
                <a:cs typeface="Arial" pitchFamily="34" charset="0"/>
              </a:rPr>
              <a:t>of Pathology and Laboratory Medicine, </a:t>
            </a:r>
            <a:endParaRPr lang="en-SG" sz="3500" dirty="0" smtClean="0">
              <a:solidFill>
                <a:srgbClr val="E35A38"/>
              </a:solidFill>
              <a:latin typeface="Arial" pitchFamily="34" charset="0"/>
              <a:cs typeface="Arial" pitchFamily="34" charset="0"/>
            </a:endParaRPr>
          </a:p>
          <a:p>
            <a:pPr>
              <a:lnSpc>
                <a:spcPct val="85000"/>
              </a:lnSpc>
              <a:defRPr/>
            </a:pPr>
            <a:r>
              <a:rPr lang="en-SG" sz="3500" dirty="0" smtClean="0">
                <a:solidFill>
                  <a:srgbClr val="E35A38"/>
                </a:solidFill>
                <a:latin typeface="Arial" pitchFamily="34" charset="0"/>
                <a:cs typeface="Arial" pitchFamily="34" charset="0"/>
              </a:rPr>
              <a:t>    KK </a:t>
            </a:r>
            <a:r>
              <a:rPr lang="en-SG" sz="3500" dirty="0">
                <a:solidFill>
                  <a:srgbClr val="E35A38"/>
                </a:solidFill>
                <a:latin typeface="Arial" pitchFamily="34" charset="0"/>
                <a:cs typeface="Arial" pitchFamily="34" charset="0"/>
              </a:rPr>
              <a:t>Women’s &amp; Children’s Hospital, </a:t>
            </a:r>
            <a:r>
              <a:rPr lang="en-SG" sz="3500" dirty="0" smtClean="0">
                <a:solidFill>
                  <a:srgbClr val="E35A38"/>
                </a:solidFill>
                <a:latin typeface="Arial" pitchFamily="34" charset="0"/>
                <a:cs typeface="Arial" pitchFamily="34" charset="0"/>
              </a:rPr>
              <a:t>Singapore</a:t>
            </a:r>
            <a:endParaRPr lang="en-US" sz="3500" dirty="0">
              <a:solidFill>
                <a:srgbClr val="E35A38"/>
              </a:solidFill>
              <a:latin typeface="Arial" pitchFamily="34" charset="0"/>
              <a:cs typeface="Arial" pitchFamily="34" charset="0"/>
            </a:endParaRPr>
          </a:p>
        </p:txBody>
      </p:sp>
      <p:cxnSp>
        <p:nvCxnSpPr>
          <p:cNvPr id="12" name="Straight Connector 11"/>
          <p:cNvCxnSpPr/>
          <p:nvPr/>
        </p:nvCxnSpPr>
        <p:spPr>
          <a:xfrm>
            <a:off x="480559" y="7898313"/>
            <a:ext cx="293140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3"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62" y="494596"/>
            <a:ext cx="9286795" cy="63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3"/>
          <p:cNvSpPr txBox="1">
            <a:spLocks noChangeArrowheads="1"/>
          </p:cNvSpPr>
          <p:nvPr/>
        </p:nvSpPr>
        <p:spPr bwMode="auto">
          <a:xfrm>
            <a:off x="5231606" y="751681"/>
            <a:ext cx="22586270" cy="292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8794" rIns="0" bIns="208794"/>
          <a:lstStyle>
            <a:lvl1pPr eaLnBrk="0" hangingPunct="0">
              <a:defRPr sz="2500">
                <a:solidFill>
                  <a:schemeClr val="tx1"/>
                </a:solidFill>
                <a:latin typeface="Arial" charset="0"/>
                <a:cs typeface="Arial" charset="0"/>
              </a:defRPr>
            </a:lvl1pPr>
            <a:lvl2pPr marL="742950" indent="-285750" eaLnBrk="0" hangingPunct="0">
              <a:defRPr sz="2500">
                <a:solidFill>
                  <a:schemeClr val="tx1"/>
                </a:solidFill>
                <a:latin typeface="Arial" charset="0"/>
                <a:cs typeface="Arial" charset="0"/>
              </a:defRPr>
            </a:lvl2pPr>
            <a:lvl3pPr marL="1143000" indent="-228600" eaLnBrk="0" hangingPunct="0">
              <a:defRPr sz="2500">
                <a:solidFill>
                  <a:schemeClr val="tx1"/>
                </a:solidFill>
                <a:latin typeface="Arial" charset="0"/>
                <a:cs typeface="Arial" charset="0"/>
              </a:defRPr>
            </a:lvl3pPr>
            <a:lvl4pPr marL="1600200" indent="-228600" eaLnBrk="0" hangingPunct="0">
              <a:defRPr sz="2500">
                <a:solidFill>
                  <a:schemeClr val="tx1"/>
                </a:solidFill>
                <a:latin typeface="Arial" charset="0"/>
                <a:cs typeface="Arial" charset="0"/>
              </a:defRPr>
            </a:lvl4pPr>
            <a:lvl5pPr marL="2057400" indent="-228600" eaLnBrk="0" hangingPunct="0">
              <a:defRPr sz="2500">
                <a:solidFill>
                  <a:schemeClr val="tx1"/>
                </a:solidFill>
                <a:latin typeface="Arial" charset="0"/>
                <a:cs typeface="Arial" charset="0"/>
              </a:defRPr>
            </a:lvl5pPr>
            <a:lvl6pPr marL="2514600" indent="-228600" eaLnBrk="0" fontAlgn="base" hangingPunct="0">
              <a:spcBef>
                <a:spcPct val="0"/>
              </a:spcBef>
              <a:spcAft>
                <a:spcPct val="0"/>
              </a:spcAft>
              <a:defRPr sz="2500">
                <a:solidFill>
                  <a:schemeClr val="tx1"/>
                </a:solidFill>
                <a:latin typeface="Arial" charset="0"/>
                <a:cs typeface="Arial" charset="0"/>
              </a:defRPr>
            </a:lvl6pPr>
            <a:lvl7pPr marL="2971800" indent="-228600" eaLnBrk="0" fontAlgn="base" hangingPunct="0">
              <a:spcBef>
                <a:spcPct val="0"/>
              </a:spcBef>
              <a:spcAft>
                <a:spcPct val="0"/>
              </a:spcAft>
              <a:defRPr sz="2500">
                <a:solidFill>
                  <a:schemeClr val="tx1"/>
                </a:solidFill>
                <a:latin typeface="Arial" charset="0"/>
                <a:cs typeface="Arial" charset="0"/>
              </a:defRPr>
            </a:lvl7pPr>
            <a:lvl8pPr marL="3429000" indent="-228600" eaLnBrk="0" fontAlgn="base" hangingPunct="0">
              <a:spcBef>
                <a:spcPct val="0"/>
              </a:spcBef>
              <a:spcAft>
                <a:spcPct val="0"/>
              </a:spcAft>
              <a:defRPr sz="2500">
                <a:solidFill>
                  <a:schemeClr val="tx1"/>
                </a:solidFill>
                <a:latin typeface="Arial" charset="0"/>
                <a:cs typeface="Arial" charset="0"/>
              </a:defRPr>
            </a:lvl8pPr>
            <a:lvl9pPr marL="3886200" indent="-228600" eaLnBrk="0" fontAlgn="base" hangingPunct="0">
              <a:spcBef>
                <a:spcPct val="0"/>
              </a:spcBef>
              <a:spcAft>
                <a:spcPct val="0"/>
              </a:spcAft>
              <a:defRPr sz="2500">
                <a:solidFill>
                  <a:schemeClr val="tx1"/>
                </a:solidFill>
                <a:latin typeface="Arial" charset="0"/>
                <a:cs typeface="Arial" charset="0"/>
              </a:defRPr>
            </a:lvl9pPr>
          </a:lstStyle>
          <a:p>
            <a:pPr eaLnBrk="1" hangingPunct="1">
              <a:lnSpc>
                <a:spcPct val="85000"/>
              </a:lnSpc>
            </a:pPr>
            <a:r>
              <a:rPr lang="en-SG" sz="9000" b="1" dirty="0">
                <a:solidFill>
                  <a:srgbClr val="00539B"/>
                </a:solidFill>
                <a:effectLst>
                  <a:outerShdw blurRad="38100" dist="38100" dir="2700000" algn="tl">
                    <a:srgbClr val="000000">
                      <a:alpha val="43137"/>
                    </a:srgbClr>
                  </a:outerShdw>
                </a:effectLst>
              </a:rPr>
              <a:t>Process improvement with use of </a:t>
            </a:r>
            <a:endParaRPr lang="en-SG" sz="9000" b="1" dirty="0" smtClean="0">
              <a:solidFill>
                <a:srgbClr val="00539B"/>
              </a:solidFill>
              <a:effectLst>
                <a:outerShdw blurRad="38100" dist="38100" dir="2700000" algn="tl">
                  <a:srgbClr val="000000">
                    <a:alpha val="43137"/>
                  </a:srgbClr>
                </a:outerShdw>
              </a:effectLst>
            </a:endParaRPr>
          </a:p>
          <a:p>
            <a:pPr eaLnBrk="1" hangingPunct="1">
              <a:lnSpc>
                <a:spcPct val="85000"/>
              </a:lnSpc>
            </a:pPr>
            <a:r>
              <a:rPr lang="en-SG" sz="9000" b="1" dirty="0" err="1" smtClean="0">
                <a:solidFill>
                  <a:srgbClr val="00539B"/>
                </a:solidFill>
                <a:effectLst>
                  <a:outerShdw blurRad="38100" dist="38100" dir="2700000" algn="tl">
                    <a:srgbClr val="000000">
                      <a:alpha val="43137"/>
                    </a:srgbClr>
                  </a:outerShdw>
                </a:effectLst>
              </a:rPr>
              <a:t>Comed</a:t>
            </a:r>
            <a:r>
              <a:rPr lang="en-SG" sz="9000" b="1" dirty="0" smtClean="0">
                <a:solidFill>
                  <a:srgbClr val="00539B"/>
                </a:solidFill>
                <a:effectLst>
                  <a:outerShdw blurRad="38100" dist="38100" dir="2700000" algn="tl">
                    <a:srgbClr val="000000">
                      <a:alpha val="43137"/>
                    </a:srgbClr>
                  </a:outerShdw>
                </a:effectLst>
              </a:rPr>
              <a:t> </a:t>
            </a:r>
            <a:r>
              <a:rPr lang="en-SG" sz="9000" b="1" dirty="0">
                <a:solidFill>
                  <a:srgbClr val="00539B"/>
                </a:solidFill>
                <a:effectLst>
                  <a:outerShdw blurRad="38100" dist="38100" dir="2700000" algn="tl">
                    <a:srgbClr val="000000">
                      <a:alpha val="43137"/>
                    </a:srgbClr>
                  </a:outerShdw>
                </a:effectLst>
              </a:rPr>
              <a:t>Reagent Management System</a:t>
            </a:r>
            <a:endParaRPr lang="en-US" sz="9000" b="1" dirty="0">
              <a:solidFill>
                <a:srgbClr val="00539B"/>
              </a:solidFill>
              <a:effectLst>
                <a:outerShdw blurRad="38100" dist="38100" dir="2700000" algn="tl">
                  <a:srgbClr val="000000">
                    <a:alpha val="43137"/>
                  </a:srgbClr>
                </a:outerShdw>
              </a:effectLst>
            </a:endParaRPr>
          </a:p>
        </p:txBody>
      </p:sp>
      <p:pic>
        <p:nvPicPr>
          <p:cNvPr id="2" name="Picture 2" descr="C:\Users\kahnj2\Pictures\KKHLogo_4C_lowre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006" y="3647281"/>
            <a:ext cx="5943600" cy="23318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720838" y="8153097"/>
            <a:ext cx="14645368" cy="12827697"/>
          </a:xfrm>
          <a:prstGeom prst="rect">
            <a:avLst/>
          </a:prstGeom>
          <a:noFill/>
        </p:spPr>
        <p:txBody>
          <a:bodyPr wrap="square" lIns="298277" tIns="149139" rIns="298277" bIns="14913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74159" algn="just"/>
            <a:endParaRPr lang="en-US"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474159" algn="just"/>
            <a:r>
              <a:rPr lang="en-US"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Background</a:t>
            </a:r>
          </a:p>
          <a:p>
            <a:pPr marL="4474159" algn="just"/>
            <a:endPar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474159" algn="just"/>
            <a:endParaRPr lang="en-US" sz="300" dirty="0" smtClean="0">
              <a:latin typeface="Arial" pitchFamily="34" charset="0"/>
              <a:cs typeface="Arial" pitchFamily="34" charset="0"/>
            </a:endParaRPr>
          </a:p>
          <a:p>
            <a:pPr marL="4474159" algn="just"/>
            <a:r>
              <a:rPr lang="en-US" sz="3000" dirty="0" smtClean="0">
                <a:latin typeface="Arial" pitchFamily="34" charset="0"/>
                <a:cs typeface="Arial" pitchFamily="34" charset="0"/>
              </a:rPr>
              <a:t>Inventory management has always been a challenge in the laboratory.  Using manual inventory system (MIS) is laborious as we have numerous supplies and reagents. </a:t>
            </a:r>
            <a:r>
              <a:rPr lang="en-US" sz="3000" dirty="0">
                <a:latin typeface="Arial" pitchFamily="34" charset="0"/>
                <a:cs typeface="Arial" pitchFamily="34" charset="0"/>
              </a:rPr>
              <a:t>S</a:t>
            </a:r>
            <a:r>
              <a:rPr lang="en-US" sz="3000" dirty="0" smtClean="0">
                <a:latin typeface="Arial" pitchFamily="34" charset="0"/>
                <a:cs typeface="Arial" pitchFamily="34" charset="0"/>
              </a:rPr>
              <a:t>tock check is done periodically to balance the availability of supplies and reagents in stock with their expiration date. This usually costs manpower and time in manual counting and order preparation.</a:t>
            </a:r>
          </a:p>
          <a:p>
            <a:pPr marL="4474159" algn="just"/>
            <a:endParaRPr lang="en-US" sz="3000" b="1" dirty="0" smtClean="0">
              <a:solidFill>
                <a:srgbClr val="FF0000"/>
              </a:solidFill>
              <a:latin typeface="Arial" pitchFamily="34" charset="0"/>
              <a:cs typeface="Arial" pitchFamily="34" charset="0"/>
            </a:endParaRPr>
          </a:p>
          <a:p>
            <a:r>
              <a:rPr lang="en-GB"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Problems</a:t>
            </a:r>
          </a:p>
          <a:p>
            <a:endParaRPr lang="en-GB" sz="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just"/>
            <a:r>
              <a:rPr lang="en-GB" sz="3000" dirty="0" smtClean="0">
                <a:latin typeface="Arial" pitchFamily="34" charset="0"/>
                <a:cs typeface="Arial" pitchFamily="34" charset="0"/>
              </a:rPr>
              <a:t>There are many issues associated with MIS, such as incomplete or no audit trail, transcription errors, lack of compliance, paper storage, ad-hoc stock  management, just-in-time orders, duplicate orders, high stock handling costs, stock wastage through expiry and high stock-on-hand operating costs. </a:t>
            </a:r>
          </a:p>
          <a:p>
            <a:pPr indent="7032301"/>
            <a:endParaRPr lang="en-US" sz="2000" dirty="0">
              <a:solidFill>
                <a:srgbClr val="FF0000"/>
              </a:solidFill>
              <a:latin typeface="Arial" pitchFamily="34" charset="0"/>
              <a:cs typeface="Arial" pitchFamily="34" charset="0"/>
            </a:endParaRPr>
          </a:p>
          <a:p>
            <a:r>
              <a:rPr lang="en-US"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Aim of Study</a:t>
            </a:r>
          </a:p>
          <a:p>
            <a:endParaRPr lang="en-US" sz="500" dirty="0" smtClean="0">
              <a:latin typeface="Arial" pitchFamily="34" charset="0"/>
              <a:cs typeface="Arial" pitchFamily="34" charset="0"/>
            </a:endParaRPr>
          </a:p>
          <a:p>
            <a:pPr algn="just"/>
            <a:r>
              <a:rPr lang="en-US" sz="3200" dirty="0" smtClean="0">
                <a:latin typeface="Arial" pitchFamily="34" charset="0"/>
                <a:cs typeface="Arial" pitchFamily="34" charset="0"/>
              </a:rPr>
              <a:t>In this project, we aimed to improve the inventory management with the use of software “The Comed Reagent Management System” (CRMS) to replace the manual inventory system in KKH Biochemistry Laboratory (KKHBL). </a:t>
            </a:r>
            <a:endParaRPr lang="en-US" sz="3200" dirty="0" smtClean="0">
              <a:latin typeface="Arial" pitchFamily="34" charset="0"/>
              <a:ea typeface="Times New Roman"/>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sz="3900" dirty="0">
              <a:latin typeface="Arial" pitchFamily="34" charset="0"/>
              <a:cs typeface="Arial" pitchFamily="34" charset="0"/>
            </a:endParaRP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72" t="29561" r="39087" b="30598"/>
          <a:stretch/>
        </p:blipFill>
        <p:spPr bwMode="auto">
          <a:xfrm>
            <a:off x="964406" y="8956586"/>
            <a:ext cx="4114800" cy="44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4"/>
          <p:cNvSpPr txBox="1"/>
          <p:nvPr/>
        </p:nvSpPr>
        <p:spPr>
          <a:xfrm>
            <a:off x="735806" y="18963481"/>
            <a:ext cx="14706600" cy="4748562"/>
          </a:xfrm>
          <a:prstGeom prst="rect">
            <a:avLst/>
          </a:prstGeom>
          <a:noFill/>
        </p:spPr>
        <p:txBody>
          <a:bodyPr wrap="square" lIns="298277" tIns="149139" rIns="298277" bIns="14913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Methodology</a:t>
            </a:r>
          </a:p>
          <a:p>
            <a:pPr algn="just"/>
            <a:endParaRPr lang="en-US" sz="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just"/>
            <a:r>
              <a:rPr lang="en-US" sz="3200" dirty="0" smtClean="0">
                <a:latin typeface="Arial" pitchFamily="34" charset="0"/>
                <a:cs typeface="Arial" pitchFamily="34" charset="0"/>
              </a:rPr>
              <a:t>CRMS </a:t>
            </a:r>
            <a:r>
              <a:rPr lang="en-US" sz="3200" dirty="0">
                <a:latin typeface="Arial" pitchFamily="34" charset="0"/>
                <a:cs typeface="Arial" pitchFamily="34" charset="0"/>
              </a:rPr>
              <a:t>is </a:t>
            </a:r>
            <a:r>
              <a:rPr lang="en-US" sz="3200" dirty="0" smtClean="0">
                <a:latin typeface="Arial" pitchFamily="34" charset="0"/>
                <a:cs typeface="Arial" pitchFamily="34" charset="0"/>
              </a:rPr>
              <a:t>an electronic inventory </a:t>
            </a:r>
            <a:r>
              <a:rPr lang="en-US" sz="3200" dirty="0">
                <a:latin typeface="Arial" pitchFamily="34" charset="0"/>
                <a:cs typeface="Arial" pitchFamily="34" charset="0"/>
              </a:rPr>
              <a:t>management </a:t>
            </a:r>
            <a:r>
              <a:rPr lang="en-US" sz="3200" dirty="0" smtClean="0">
                <a:latin typeface="Arial" pitchFamily="34" charset="0"/>
                <a:cs typeface="Arial" pitchFamily="34" charset="0"/>
              </a:rPr>
              <a:t>system which provides </a:t>
            </a:r>
            <a:r>
              <a:rPr lang="en-US" sz="3200" dirty="0">
                <a:latin typeface="Arial" pitchFamily="34" charset="0"/>
                <a:cs typeface="Arial" pitchFamily="34" charset="0"/>
              </a:rPr>
              <a:t>a comprehensive audit trail for each consumable item and their lot </a:t>
            </a:r>
            <a:r>
              <a:rPr lang="en-US" sz="3200" dirty="0" smtClean="0">
                <a:latin typeface="Arial" pitchFamily="34" charset="0"/>
                <a:cs typeface="Arial" pitchFamily="34" charset="0"/>
              </a:rPr>
              <a:t>numbers </a:t>
            </a:r>
            <a:r>
              <a:rPr lang="en-US" sz="3200" dirty="0">
                <a:latin typeface="Arial" pitchFamily="34" charset="0"/>
                <a:cs typeface="Arial" pitchFamily="34" charset="0"/>
              </a:rPr>
              <a:t>from ordering to consumption. The software is easily installed on the network PC and is accessible from several other PC terminals in the Biochemistry Laboratory</a:t>
            </a:r>
            <a:r>
              <a:rPr lang="en-US" sz="3200" dirty="0" smtClean="0">
                <a:latin typeface="Arial" pitchFamily="34" charset="0"/>
                <a:cs typeface="Arial" pitchFamily="34" charset="0"/>
              </a:rPr>
              <a:t>.</a:t>
            </a:r>
          </a:p>
          <a:p>
            <a:pPr algn="just"/>
            <a:endParaRPr lang="en-US" sz="1000" dirty="0" smtClean="0">
              <a:latin typeface="Arial" pitchFamily="34" charset="0"/>
              <a:ea typeface="Times New Roman"/>
              <a:cs typeface="Arial" pitchFamily="34" charset="0"/>
            </a:endParaRPr>
          </a:p>
          <a:p>
            <a:pPr algn="just"/>
            <a:r>
              <a:rPr lang="en-US" sz="3200" dirty="0" smtClean="0">
                <a:latin typeface="Arial" pitchFamily="34" charset="0"/>
                <a:ea typeface="Times New Roman"/>
                <a:cs typeface="Arial" pitchFamily="34" charset="0"/>
              </a:rPr>
              <a:t>Below is the comparison between MIS and CRMS (Tables 1 &amp; 2):</a:t>
            </a:r>
            <a:endParaRPr lang="en-US" sz="3200" dirty="0">
              <a:latin typeface="Arial" pitchFamily="34" charset="0"/>
              <a:ea typeface="Times New Roman"/>
              <a:cs typeface="Arial" pitchFamily="34" charset="0"/>
            </a:endParaRPr>
          </a:p>
          <a:p>
            <a:endParaRPr lang="en-US" sz="3200" dirty="0">
              <a:latin typeface="Arial" pitchFamily="34" charset="0"/>
              <a:cs typeface="Arial" pitchFamily="34" charset="0"/>
            </a:endParaRPr>
          </a:p>
        </p:txBody>
      </p:sp>
      <p:sp>
        <p:nvSpPr>
          <p:cNvPr id="14" name="TextBox 13"/>
          <p:cNvSpPr txBox="1"/>
          <p:nvPr/>
        </p:nvSpPr>
        <p:spPr>
          <a:xfrm>
            <a:off x="15671006" y="26278681"/>
            <a:ext cx="13936209" cy="7466229"/>
          </a:xfrm>
          <a:prstGeom prst="rect">
            <a:avLst/>
          </a:prstGeom>
          <a:noFill/>
        </p:spPr>
        <p:txBody>
          <a:bodyPr wrap="square" lIns="298277" tIns="149139" rIns="298277" bIns="149139" rtlCol="0">
            <a:spAutoFit/>
          </a:bodyPr>
          <a:lstStyle/>
          <a:p>
            <a:pPr marL="1118540" indent="-1118540" defTabSz="2982773">
              <a:spcBef>
                <a:spcPct val="20000"/>
              </a:spcBef>
            </a:pPr>
            <a:r>
              <a:rPr lang="en-SG"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Results</a:t>
            </a:r>
          </a:p>
          <a:p>
            <a:pPr marL="1118540" indent="-1118540" defTabSz="2982773">
              <a:spcBef>
                <a:spcPct val="20000"/>
              </a:spcBef>
            </a:pPr>
            <a:endParaRPr lang="en-SG" sz="500" dirty="0" smtClean="0">
              <a:solidFill>
                <a:prstClr val="black"/>
              </a:solidFill>
              <a:latin typeface="Arial" pitchFamily="34" charset="0"/>
              <a:cs typeface="Arial" pitchFamily="34" charset="0"/>
            </a:endParaRPr>
          </a:p>
          <a:p>
            <a:pPr algn="just" defTabSz="2982773">
              <a:spcBef>
                <a:spcPct val="20000"/>
              </a:spcBef>
            </a:pPr>
            <a:r>
              <a:rPr lang="en-SG" sz="3200" dirty="0" smtClean="0">
                <a:solidFill>
                  <a:prstClr val="black"/>
                </a:solidFill>
                <a:latin typeface="Arial" pitchFamily="34" charset="0"/>
                <a:cs typeface="Arial" pitchFamily="34" charset="0"/>
              </a:rPr>
              <a:t>All the items in the laboratory were properly labelled with the printed barcodes. Staff are able to account for inventory when booking out the items by scanning the barcode labelled on the individual items. The system is able to track the minimum stock required for the individual items and the expiry dates of the existing stocks. With these features, the following improvements were achieved in the inventory process:</a:t>
            </a:r>
          </a:p>
          <a:p>
            <a:pPr marL="564450" indent="-564450" algn="just" defTabSz="2982773">
              <a:spcBef>
                <a:spcPct val="20000"/>
              </a:spcBef>
            </a:pPr>
            <a:r>
              <a:rPr lang="en-SG" sz="3200" dirty="0" smtClean="0">
                <a:solidFill>
                  <a:prstClr val="black"/>
                </a:solidFill>
                <a:latin typeface="Arial" pitchFamily="34" charset="0"/>
                <a:cs typeface="Arial" pitchFamily="34" charset="0"/>
              </a:rPr>
              <a:t>1) We have improved cash flow by reducing excess holding stock within the laboratory.</a:t>
            </a:r>
          </a:p>
          <a:p>
            <a:pPr marL="564450" indent="-564450" algn="just" defTabSz="2982773">
              <a:spcBef>
                <a:spcPct val="20000"/>
              </a:spcBef>
            </a:pPr>
            <a:r>
              <a:rPr lang="en-SG" sz="3200" dirty="0" smtClean="0">
                <a:solidFill>
                  <a:prstClr val="black"/>
                </a:solidFill>
                <a:latin typeface="Arial" pitchFamily="34" charset="0"/>
                <a:cs typeface="Arial" pitchFamily="34" charset="0"/>
              </a:rPr>
              <a:t>2) We are able to track expiry dates to ensure that none of the reagents and supplies will expire, hence preventing wastage.</a:t>
            </a:r>
          </a:p>
          <a:p>
            <a:pPr marL="564450" indent="-564450" algn="just" defTabSz="2982773">
              <a:spcBef>
                <a:spcPct val="20000"/>
              </a:spcBef>
            </a:pPr>
            <a:r>
              <a:rPr lang="en-SG" sz="3200" dirty="0" smtClean="0">
                <a:solidFill>
                  <a:prstClr val="black"/>
                </a:solidFill>
                <a:latin typeface="Arial" pitchFamily="34" charset="0"/>
                <a:cs typeface="Arial" pitchFamily="34" charset="0"/>
              </a:rPr>
              <a:t>3) We are able to monitor inventory closely and order appropriately to  prevent reagent depletion.</a:t>
            </a:r>
            <a:endParaRPr lang="en-US" sz="3200" dirty="0">
              <a:latin typeface="Arial" pitchFamily="34" charset="0"/>
              <a:cs typeface="Arial" pitchFamily="34" charset="0"/>
            </a:endParaRPr>
          </a:p>
        </p:txBody>
      </p:sp>
      <p:sp>
        <p:nvSpPr>
          <p:cNvPr id="15" name="TextBox 14"/>
          <p:cNvSpPr txBox="1"/>
          <p:nvPr/>
        </p:nvSpPr>
        <p:spPr>
          <a:xfrm>
            <a:off x="15671006" y="33974881"/>
            <a:ext cx="13944600" cy="8164882"/>
          </a:xfrm>
          <a:prstGeom prst="rect">
            <a:avLst/>
          </a:prstGeom>
          <a:noFill/>
        </p:spPr>
        <p:txBody>
          <a:bodyPr wrap="square" lIns="298277" tIns="149139" rIns="298277" bIns="149139" rtlCol="0">
            <a:spAutoFit/>
          </a:bodyPr>
          <a:lstStyle/>
          <a:p>
            <a:r>
              <a:rPr lang="en-US" sz="5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Conclusion</a:t>
            </a:r>
          </a:p>
          <a:p>
            <a:endParaRPr lang="en-US" sz="5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just"/>
            <a:r>
              <a:rPr lang="en-US" sz="3200" dirty="0" smtClean="0">
                <a:latin typeface="Arial" pitchFamily="34" charset="0"/>
                <a:cs typeface="Arial" pitchFamily="34" charset="0"/>
              </a:rPr>
              <a:t>CRMS software is useful as it is an open system based on a simple 3 step stock rotation cycle; </a:t>
            </a:r>
          </a:p>
          <a:p>
            <a:pPr algn="just"/>
            <a:endParaRPr lang="en-US" sz="2000" dirty="0" smtClean="0">
              <a:latin typeface="Arial" pitchFamily="34" charset="0"/>
              <a:cs typeface="Arial" pitchFamily="34" charset="0"/>
            </a:endParaRPr>
          </a:p>
          <a:p>
            <a:pPr algn="ctr"/>
            <a:r>
              <a:rPr lang="en-US" sz="3200" b="1" dirty="0" smtClean="0">
                <a:solidFill>
                  <a:srgbClr val="FF0000"/>
                </a:solidFill>
                <a:latin typeface="Arial" pitchFamily="34" charset="0"/>
                <a:cs typeface="Arial" pitchFamily="34" charset="0"/>
              </a:rPr>
              <a:t>ORDER &gt; BOOK IN &gt; BOOK OUT</a:t>
            </a:r>
          </a:p>
          <a:p>
            <a:pPr algn="just"/>
            <a:endParaRPr lang="en-SG" sz="2000" dirty="0" smtClean="0">
              <a:latin typeface="Arial" pitchFamily="34" charset="0"/>
              <a:cs typeface="Arial" pitchFamily="34" charset="0"/>
            </a:endParaRPr>
          </a:p>
          <a:p>
            <a:pPr algn="just"/>
            <a:r>
              <a:rPr lang="en-SG" sz="3200" dirty="0" smtClean="0">
                <a:latin typeface="Arial" pitchFamily="34" charset="0"/>
                <a:cs typeface="Arial" pitchFamily="34" charset="0"/>
              </a:rPr>
              <a:t>CRMS is an immediate solution to the many issues associated with manual stock management such as incomplete or no audit trail, transcription errors, lack of compliance. RMS resolves these issues by providing the following advantages; easy audits through an electronic, paper free system with full audit trail, user-definable parameters such as product mins and maxes which gives stable stock levels and the potential for significant waste reduction. </a:t>
            </a:r>
          </a:p>
          <a:p>
            <a:pPr algn="just"/>
            <a:r>
              <a:rPr lang="en-SG" sz="3200" dirty="0" smtClean="0">
                <a:latin typeface="Arial" pitchFamily="34" charset="0"/>
                <a:cs typeface="Arial" pitchFamily="34" charset="0"/>
              </a:rPr>
              <a:t>There were positive feedbacks from the staff.  The CRMS software is user friendly and its implementation has benefited the laboratory significantly by improving our inventory management.</a:t>
            </a:r>
            <a:r>
              <a:rPr lang="en-US" sz="3200" dirty="0" smtClean="0">
                <a:latin typeface="Arial" pitchFamily="34" charset="0"/>
                <a:cs typeface="Arial" pitchFamily="34" charset="0"/>
              </a:rPr>
              <a:t> </a:t>
            </a:r>
            <a:endParaRPr lang="en-US" sz="3200" dirty="0"/>
          </a:p>
        </p:txBody>
      </p:sp>
      <p:sp>
        <p:nvSpPr>
          <p:cNvPr id="46" name="TextBox 45"/>
          <p:cNvSpPr txBox="1"/>
          <p:nvPr/>
        </p:nvSpPr>
        <p:spPr>
          <a:xfrm>
            <a:off x="888206" y="41671081"/>
            <a:ext cx="7448664" cy="608967"/>
          </a:xfrm>
          <a:prstGeom prst="rect">
            <a:avLst/>
          </a:prstGeom>
          <a:noFill/>
        </p:spPr>
        <p:txBody>
          <a:bodyPr wrap="square" lIns="298277" tIns="149139" rIns="298277" bIns="149139" rtlCol="0">
            <a:spAutoFit/>
          </a:bodyPr>
          <a:lstStyle/>
          <a:p>
            <a:r>
              <a:rPr lang="en-US" sz="2000" b="1" i="1" dirty="0" smtClean="0">
                <a:latin typeface="Arial" pitchFamily="34" charset="0"/>
                <a:cs typeface="Arial" pitchFamily="34" charset="0"/>
              </a:rPr>
              <a:t>Table 1. Comparison of MIS </a:t>
            </a:r>
            <a:r>
              <a:rPr lang="en-US" sz="2000" b="1" i="1" dirty="0" err="1" smtClean="0">
                <a:latin typeface="Arial" pitchFamily="34" charset="0"/>
                <a:cs typeface="Arial" pitchFamily="34" charset="0"/>
              </a:rPr>
              <a:t>vs</a:t>
            </a:r>
            <a:r>
              <a:rPr lang="en-US" sz="2000" b="1" i="1" dirty="0" smtClean="0">
                <a:latin typeface="Arial" pitchFamily="34" charset="0"/>
                <a:cs typeface="Arial" pitchFamily="34" charset="0"/>
              </a:rPr>
              <a:t> CRMS</a:t>
            </a:r>
            <a:endParaRPr lang="en-US" sz="2000" b="1" dirty="0"/>
          </a:p>
        </p:txBody>
      </p:sp>
      <p:graphicFrame>
        <p:nvGraphicFramePr>
          <p:cNvPr id="36" name="Table 35"/>
          <p:cNvGraphicFramePr>
            <a:graphicFrameLocks noGrp="1"/>
          </p:cNvGraphicFramePr>
          <p:nvPr>
            <p:extLst>
              <p:ext uri="{D42A27DB-BD31-4B8C-83A1-F6EECF244321}">
                <p14:modId xmlns:p14="http://schemas.microsoft.com/office/powerpoint/2010/main" val="777267683"/>
              </p:ext>
            </p:extLst>
          </p:nvPr>
        </p:nvGraphicFramePr>
        <p:xfrm>
          <a:off x="812006" y="23230681"/>
          <a:ext cx="14554200" cy="18421905"/>
        </p:xfrm>
        <a:graphic>
          <a:graphicData uri="http://schemas.openxmlformats.org/drawingml/2006/table">
            <a:tbl>
              <a:tblPr firstRow="1" bandRow="1">
                <a:tableStyleId>{5C22544A-7EE6-4342-B048-85BDC9FD1C3A}</a:tableStyleId>
              </a:tblPr>
              <a:tblGrid>
                <a:gridCol w="1212850"/>
                <a:gridCol w="3974019"/>
                <a:gridCol w="9367331"/>
              </a:tblGrid>
              <a:tr h="533400">
                <a:tc>
                  <a:txBody>
                    <a:bodyPr/>
                    <a:lstStyle/>
                    <a:p>
                      <a:endParaRPr lang="en-US" sz="2000" dirty="0">
                        <a:latin typeface="Arial" pitchFamily="34" charset="0"/>
                        <a:cs typeface="Arial" pitchFamily="34" charset="0"/>
                      </a:endParaRPr>
                    </a:p>
                  </a:txBody>
                  <a:tcPr anchor="ctr"/>
                </a:tc>
                <a:tc>
                  <a:txBody>
                    <a:bodyPr/>
                    <a:lstStyle/>
                    <a:p>
                      <a:pPr algn="ctr"/>
                      <a:r>
                        <a:rPr lang="en-US" sz="2000" baseline="0" dirty="0" smtClean="0">
                          <a:latin typeface="Arial" pitchFamily="34" charset="0"/>
                          <a:cs typeface="Arial" pitchFamily="34" charset="0"/>
                        </a:rPr>
                        <a:t>MIS</a:t>
                      </a:r>
                      <a:endParaRPr lang="en-US" sz="2000" dirty="0">
                        <a:latin typeface="Arial" pitchFamily="34" charset="0"/>
                        <a:cs typeface="Arial" pitchFamily="34" charset="0"/>
                      </a:endParaRPr>
                    </a:p>
                  </a:txBody>
                  <a:tcPr anchor="ctr"/>
                </a:tc>
                <a:tc>
                  <a:txBody>
                    <a:bodyPr/>
                    <a:lstStyle/>
                    <a:p>
                      <a:pPr algn="ctr"/>
                      <a:r>
                        <a:rPr lang="en-US" sz="2000" baseline="0" dirty="0" smtClean="0">
                          <a:latin typeface="Arial" pitchFamily="34" charset="0"/>
                          <a:cs typeface="Arial" pitchFamily="34" charset="0"/>
                        </a:rPr>
                        <a:t>CRMS</a:t>
                      </a:r>
                      <a:endParaRPr lang="en-US" sz="2000" dirty="0">
                        <a:latin typeface="Arial" pitchFamily="34" charset="0"/>
                        <a:cs typeface="Arial" pitchFamily="34" charset="0"/>
                      </a:endParaRPr>
                    </a:p>
                  </a:txBody>
                  <a:tcPr anchor="ctr"/>
                </a:tc>
              </a:tr>
              <a:tr h="5102145">
                <a:tc>
                  <a:txBody>
                    <a:bodyPr/>
                    <a:lstStyle/>
                    <a:p>
                      <a:pPr algn="ctr"/>
                      <a:r>
                        <a:rPr lang="en-US" sz="1900" b="1" dirty="0" smtClean="0">
                          <a:latin typeface="Arial" pitchFamily="34" charset="0"/>
                          <a:cs typeface="Arial" pitchFamily="34" charset="0"/>
                        </a:rPr>
                        <a:t>Book</a:t>
                      </a:r>
                      <a:r>
                        <a:rPr lang="en-US" sz="1900" b="1" baseline="0" dirty="0" smtClean="0">
                          <a:latin typeface="Arial" pitchFamily="34" charset="0"/>
                          <a:cs typeface="Arial" pitchFamily="34" charset="0"/>
                        </a:rPr>
                        <a:t>ing In</a:t>
                      </a:r>
                      <a:endParaRPr lang="en-US" sz="1900" b="1" dirty="0">
                        <a:latin typeface="Arial" pitchFamily="34" charset="0"/>
                        <a:cs typeface="Arial" pitchFamily="34" charset="0"/>
                      </a:endParaRPr>
                    </a:p>
                  </a:txBody>
                  <a:tcPr anchor="ctr"/>
                </a:tc>
                <a:tc>
                  <a:txBody>
                    <a:bodyPr/>
                    <a:lstStyle/>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Upon</a:t>
                      </a:r>
                      <a:r>
                        <a:rPr lang="en-US" sz="1900" baseline="0" dirty="0" smtClean="0">
                          <a:latin typeface="Arial" pitchFamily="34" charset="0"/>
                          <a:cs typeface="Arial" pitchFamily="34" charset="0"/>
                        </a:rPr>
                        <a:t> receiving new items, s</a:t>
                      </a:r>
                      <a:r>
                        <a:rPr lang="en-US" sz="1900" dirty="0" smtClean="0">
                          <a:latin typeface="Arial" pitchFamily="34" charset="0"/>
                          <a:cs typeface="Arial" pitchFamily="34" charset="0"/>
                        </a:rPr>
                        <a:t>taff</a:t>
                      </a:r>
                      <a:r>
                        <a:rPr lang="en-US" sz="1900" baseline="0" dirty="0" smtClean="0">
                          <a:latin typeface="Arial" pitchFamily="34" charset="0"/>
                          <a:cs typeface="Arial" pitchFamily="34" charset="0"/>
                        </a:rPr>
                        <a:t> will record them into the inventory record in Excel or paper format. Staffs label them by writing  sequential numbers onto the items according to the record.  </a:t>
                      </a:r>
                      <a:endParaRPr lang="en-US" sz="19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5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After log in, staff books in the items</a:t>
                      </a:r>
                      <a:r>
                        <a:rPr lang="en-US" sz="1900" baseline="0" dirty="0" smtClean="0">
                          <a:latin typeface="Arial" pitchFamily="34" charset="0"/>
                          <a:cs typeface="Arial" pitchFamily="34" charset="0"/>
                        </a:rPr>
                        <a:t> (reagents and supplies)</a:t>
                      </a:r>
                      <a:r>
                        <a:rPr lang="en-US" sz="1900" dirty="0" smtClean="0">
                          <a:latin typeface="Arial" pitchFamily="34" charset="0"/>
                          <a:cs typeface="Arial" pitchFamily="34" charset="0"/>
                        </a:rPr>
                        <a:t> after receiving from the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pitchFamily="34" charset="0"/>
                          <a:cs typeface="Arial" pitchFamily="34" charset="0"/>
                        </a:rPr>
                        <a:t>  vendor. Pack</a:t>
                      </a:r>
                      <a:r>
                        <a:rPr lang="en-US" sz="1900" baseline="0" dirty="0" smtClean="0">
                          <a:latin typeface="Arial" pitchFamily="34" charset="0"/>
                          <a:cs typeface="Arial" pitchFamily="34" charset="0"/>
                        </a:rPr>
                        <a:t> ID b</a:t>
                      </a:r>
                      <a:r>
                        <a:rPr lang="en-US" sz="1900" dirty="0" smtClean="0">
                          <a:latin typeface="Arial" pitchFamily="34" charset="0"/>
                          <a:cs typeface="Arial" pitchFamily="34" charset="0"/>
                        </a:rPr>
                        <a:t>arcoded</a:t>
                      </a:r>
                      <a:r>
                        <a:rPr lang="en-US" sz="1900" baseline="0" dirty="0" smtClean="0">
                          <a:latin typeface="Arial" pitchFamily="34" charset="0"/>
                          <a:cs typeface="Arial" pitchFamily="34" charset="0"/>
                        </a:rPr>
                        <a:t> stickers </a:t>
                      </a:r>
                      <a:r>
                        <a:rPr lang="en-US" sz="1900" dirty="0" smtClean="0">
                          <a:latin typeface="Arial" pitchFamily="34" charset="0"/>
                          <a:cs typeface="Arial" pitchFamily="34" charset="0"/>
                        </a:rPr>
                        <a:t>are generated and pasted on the respective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pitchFamily="34" charset="0"/>
                          <a:cs typeface="Arial" pitchFamily="34" charset="0"/>
                        </a:rPr>
                        <a:t>  items. </a:t>
                      </a:r>
                    </a:p>
                  </a:txBody>
                  <a:tcPr anchor="ctr"/>
                </a:tc>
              </a:tr>
              <a:tr h="6698133">
                <a:tc>
                  <a:txBody>
                    <a:bodyPr/>
                    <a:lstStyle/>
                    <a:p>
                      <a:pPr algn="ctr"/>
                      <a:r>
                        <a:rPr lang="en-US" sz="1900" b="1" dirty="0" smtClean="0">
                          <a:latin typeface="Arial" pitchFamily="34" charset="0"/>
                          <a:cs typeface="Arial" pitchFamily="34" charset="0"/>
                        </a:rPr>
                        <a:t>Booking out</a:t>
                      </a:r>
                      <a:endParaRPr lang="en-US" sz="1900" b="1" dirty="0">
                        <a:latin typeface="Arial" pitchFamily="34" charset="0"/>
                        <a:cs typeface="Arial" pitchFamily="34" charset="0"/>
                      </a:endParaRPr>
                    </a:p>
                  </a:txBody>
                  <a:tcPr anchor="ctr"/>
                </a:tc>
                <a:tc>
                  <a:txBody>
                    <a:bodyPr/>
                    <a:lstStyle/>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1900" dirty="0" smtClean="0">
                          <a:latin typeface="Arial" pitchFamily="34" charset="0"/>
                          <a:cs typeface="Arial" pitchFamily="34" charset="0"/>
                        </a:rPr>
                        <a:t>Staffs</a:t>
                      </a:r>
                      <a:r>
                        <a:rPr lang="en-US" sz="1900" baseline="0" dirty="0" smtClean="0">
                          <a:latin typeface="Arial" pitchFamily="34" charset="0"/>
                          <a:cs typeface="Arial" pitchFamily="34" charset="0"/>
                        </a:rPr>
                        <a:t> have to look for the respective item inventory record, write down the date taken for use and his/her initial.</a:t>
                      </a:r>
                      <a:endParaRPr lang="en-US" sz="19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pitchFamily="34" charset="0"/>
                          <a:cs typeface="Arial" pitchFamily="34" charset="0"/>
                        </a:rPr>
                        <a:t>  Staff will</a:t>
                      </a:r>
                      <a:r>
                        <a:rPr lang="en-US" sz="1900" baseline="0" dirty="0" smtClean="0">
                          <a:latin typeface="Arial" pitchFamily="34" charset="0"/>
                          <a:cs typeface="Arial" pitchFamily="34" charset="0"/>
                        </a:rPr>
                        <a:t> log into the CRMS, </a:t>
                      </a:r>
                      <a:r>
                        <a:rPr lang="en-US" sz="1900" dirty="0" smtClean="0">
                          <a:latin typeface="Arial" pitchFamily="34" charset="0"/>
                          <a:cs typeface="Arial" pitchFamily="34" charset="0"/>
                        </a:rPr>
                        <a:t>book out the required items by scanning the pack</a:t>
                      </a:r>
                      <a:r>
                        <a:rPr lang="en-US" sz="1900" baseline="0" dirty="0" smtClean="0">
                          <a:latin typeface="Arial" pitchFamily="34" charset="0"/>
                          <a:cs typeface="Arial" pitchFamily="34" charset="0"/>
                        </a:rPr>
                        <a:t> ID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barcodes and click “Ok”.</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There</a:t>
                      </a:r>
                      <a:r>
                        <a:rPr lang="en-US" sz="1900" baseline="0" dirty="0" smtClean="0">
                          <a:latin typeface="Arial" pitchFamily="34" charset="0"/>
                          <a:cs typeface="Arial" pitchFamily="34" charset="0"/>
                        </a:rPr>
                        <a:t> will be an “Older lot in stock” alert to prompt the staff to use the older lot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latin typeface="Arial" pitchFamily="34" charset="0"/>
                          <a:cs typeface="Arial" pitchFamily="34" charset="0"/>
                        </a:rPr>
                        <a:t>  item when the staff scans a item of a new lot if he/she mistakenly takes out a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latin typeface="Arial" pitchFamily="34" charset="0"/>
                          <a:cs typeface="Arial" pitchFamily="34" charset="0"/>
                        </a:rPr>
                        <a:t>  wrong lot of reagent. </a:t>
                      </a:r>
                      <a:endParaRPr lang="en-US" sz="1900" dirty="0" smtClean="0">
                        <a:latin typeface="Arial" pitchFamily="34" charset="0"/>
                        <a:cs typeface="Arial" pitchFamily="34" charset="0"/>
                      </a:endParaRPr>
                    </a:p>
                  </a:txBody>
                  <a:tcPr anchor="ctr"/>
                </a:tc>
              </a:tr>
              <a:tr h="5981853">
                <a:tc>
                  <a:txBody>
                    <a:bodyPr/>
                    <a:lstStyle/>
                    <a:p>
                      <a:pPr algn="ctr"/>
                      <a:r>
                        <a:rPr lang="en-US" sz="1900" b="1" dirty="0" smtClean="0">
                          <a:latin typeface="Arial" pitchFamily="34" charset="0"/>
                          <a:cs typeface="Arial" pitchFamily="34" charset="0"/>
                        </a:rPr>
                        <a:t>Stock</a:t>
                      </a:r>
                      <a:r>
                        <a:rPr lang="en-US" sz="1900" b="1" baseline="0" dirty="0" smtClean="0">
                          <a:latin typeface="Arial" pitchFamily="34" charset="0"/>
                          <a:cs typeface="Arial" pitchFamily="34" charset="0"/>
                        </a:rPr>
                        <a:t> Alerts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pitchFamily="34" charset="0"/>
                          <a:cs typeface="Arial" pitchFamily="34" charset="0"/>
                        </a:rPr>
                        <a:t>Staffs</a:t>
                      </a:r>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have to</a:t>
                      </a:r>
                      <a:r>
                        <a:rPr lang="en-US" sz="1900" baseline="0" dirty="0" smtClean="0">
                          <a:latin typeface="Arial" pitchFamily="34" charset="0"/>
                          <a:cs typeface="Arial" pitchFamily="34" charset="0"/>
                        </a:rPr>
                        <a:t> look through all the items in the inventory record in Excel or paper format and take note of which items are low in stock or expiring.</a:t>
                      </a:r>
                      <a:endParaRPr lang="en-US" sz="1900" dirty="0" smtClean="0">
                        <a:latin typeface="Arial" pitchFamily="34" charset="0"/>
                        <a:cs typeface="Arial" pitchFamily="34" charset="0"/>
                      </a:endParaRPr>
                    </a:p>
                  </a:txBody>
                  <a:tcPr anchor="ctr"/>
                </a:tc>
                <a:tc>
                  <a:txBody>
                    <a:bodyPr/>
                    <a:lstStyle/>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lgn="l"/>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1900" baseline="0" dirty="0" smtClean="0">
                          <a:latin typeface="Arial" pitchFamily="34" charset="0"/>
                          <a:cs typeface="Arial" pitchFamily="34" charset="0"/>
                        </a:rPr>
                        <a:t>  </a:t>
                      </a:r>
                    </a:p>
                    <a:p>
                      <a:endParaRPr lang="en-US" sz="1900" baseline="0" dirty="0" smtClean="0">
                        <a:latin typeface="Arial" pitchFamily="34" charset="0"/>
                        <a:cs typeface="Arial" pitchFamily="34" charset="0"/>
                      </a:endParaRPr>
                    </a:p>
                    <a:p>
                      <a:endParaRPr lang="en-US" sz="1900" baseline="0" dirty="0" smtClean="0">
                        <a:latin typeface="Arial" pitchFamily="34" charset="0"/>
                        <a:cs typeface="Arial" pitchFamily="34" charset="0"/>
                      </a:endParaRPr>
                    </a:p>
                    <a:p>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When</a:t>
                      </a:r>
                      <a:r>
                        <a:rPr lang="en-US" sz="1900" baseline="0" dirty="0" smtClean="0">
                          <a:latin typeface="Arial" pitchFamily="34" charset="0"/>
                          <a:cs typeface="Arial" pitchFamily="34" charset="0"/>
                        </a:rPr>
                        <a:t> the item reaches  its minimum stock level or expiring , t</a:t>
                      </a:r>
                      <a:r>
                        <a:rPr lang="en-US" sz="1900" dirty="0" smtClean="0">
                          <a:latin typeface="Arial" pitchFamily="34" charset="0"/>
                          <a:cs typeface="Arial" pitchFamily="34" charset="0"/>
                        </a:rPr>
                        <a:t>here will be a </a:t>
                      </a:r>
                    </a:p>
                    <a:p>
                      <a:r>
                        <a:rPr lang="en-US" sz="1900" dirty="0" smtClean="0">
                          <a:latin typeface="Arial" pitchFamily="34" charset="0"/>
                          <a:cs typeface="Arial" pitchFamily="34" charset="0"/>
                        </a:rPr>
                        <a:t>  message pop</a:t>
                      </a:r>
                      <a:r>
                        <a:rPr lang="en-US" sz="1900" baseline="0" dirty="0" smtClean="0">
                          <a:latin typeface="Arial" pitchFamily="34" charset="0"/>
                          <a:cs typeface="Arial" pitchFamily="34" charset="0"/>
                        </a:rPr>
                        <a:t> up </a:t>
                      </a:r>
                      <a:r>
                        <a:rPr lang="en-US" sz="1900" dirty="0" smtClean="0">
                          <a:latin typeface="Arial" pitchFamily="34" charset="0"/>
                          <a:cs typeface="Arial" pitchFamily="34" charset="0"/>
                        </a:rPr>
                        <a:t>to alert the</a:t>
                      </a:r>
                      <a:r>
                        <a:rPr lang="en-US" sz="1900" baseline="0" dirty="0" smtClean="0">
                          <a:latin typeface="Arial" pitchFamily="34" charset="0"/>
                          <a:cs typeface="Arial" pitchFamily="34" charset="0"/>
                        </a:rPr>
                        <a:t> staff immediately after log in. Staff will plan ahead  to  </a:t>
                      </a:r>
                    </a:p>
                    <a:p>
                      <a:r>
                        <a:rPr lang="en-US" sz="1900" baseline="0" dirty="0" smtClean="0">
                          <a:latin typeface="Arial" pitchFamily="34" charset="0"/>
                          <a:cs typeface="Arial" pitchFamily="34" charset="0"/>
                        </a:rPr>
                        <a:t>  order the item so as to ensure the stock is  not depleted.</a:t>
                      </a:r>
                      <a:r>
                        <a:rPr lang="en-US" sz="1900" dirty="0" smtClean="0">
                          <a:latin typeface="Arial" pitchFamily="34" charset="0"/>
                          <a:cs typeface="Arial" pitchFamily="34" charset="0"/>
                        </a:rPr>
                        <a:t> </a:t>
                      </a:r>
                      <a:endParaRPr lang="en-US" sz="1900" dirty="0">
                        <a:latin typeface="Arial" pitchFamily="34" charset="0"/>
                        <a:cs typeface="Arial" pitchFamily="34" charset="0"/>
                      </a:endParaRPr>
                    </a:p>
                  </a:txBody>
                  <a:tcPr anchor="ctr"/>
                </a:tc>
              </a:tr>
            </a:tbl>
          </a:graphicData>
        </a:graphic>
      </p:graphicFrame>
      <p:pic>
        <p:nvPicPr>
          <p:cNvPr id="3" name="Picture 2"/>
          <p:cNvPicPr>
            <a:picLocks noChangeAspect="1" noChangeArrowheads="1"/>
          </p:cNvPicPr>
          <p:nvPr/>
        </p:nvPicPr>
        <p:blipFill>
          <a:blip r:embed="rId6" cstate="print"/>
          <a:srcRect l="28132" t="28133" r="34822" b="23669"/>
          <a:stretch>
            <a:fillRect/>
          </a:stretch>
        </p:blipFill>
        <p:spPr bwMode="auto">
          <a:xfrm>
            <a:off x="7136606" y="35879881"/>
            <a:ext cx="6629400" cy="4343400"/>
          </a:xfrm>
          <a:prstGeom prst="rect">
            <a:avLst/>
          </a:prstGeom>
          <a:noFill/>
          <a:ln w="9525">
            <a:noFill/>
            <a:miter lim="800000"/>
            <a:headEnd/>
            <a:tailEnd/>
          </a:ln>
        </p:spPr>
      </p:pic>
      <p:graphicFrame>
        <p:nvGraphicFramePr>
          <p:cNvPr id="70" name="Table 69"/>
          <p:cNvGraphicFramePr>
            <a:graphicFrameLocks noGrp="1"/>
          </p:cNvGraphicFramePr>
          <p:nvPr>
            <p:extLst>
              <p:ext uri="{D42A27DB-BD31-4B8C-83A1-F6EECF244321}">
                <p14:modId xmlns:p14="http://schemas.microsoft.com/office/powerpoint/2010/main" val="2168123604"/>
              </p:ext>
            </p:extLst>
          </p:nvPr>
        </p:nvGraphicFramePr>
        <p:xfrm>
          <a:off x="15899606" y="8447882"/>
          <a:ext cx="13563600" cy="17085156"/>
        </p:xfrm>
        <a:graphic>
          <a:graphicData uri="http://schemas.openxmlformats.org/drawingml/2006/table">
            <a:tbl>
              <a:tblPr firstRow="1" bandRow="1">
                <a:tableStyleId>{5C22544A-7EE6-4342-B048-85BDC9FD1C3A}</a:tableStyleId>
              </a:tblPr>
              <a:tblGrid>
                <a:gridCol w="1447800"/>
                <a:gridCol w="4191000"/>
                <a:gridCol w="7924800"/>
              </a:tblGrid>
              <a:tr h="387460">
                <a:tc>
                  <a:txBody>
                    <a:bodyPr/>
                    <a:lstStyle/>
                    <a:p>
                      <a:endParaRPr lang="en-US" sz="19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MIS</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CRMS</a:t>
                      </a:r>
                      <a:endParaRPr lang="en-US" sz="2000" dirty="0">
                        <a:latin typeface="Arial" pitchFamily="34" charset="0"/>
                        <a:cs typeface="Arial" pitchFamily="34" charset="0"/>
                      </a:endParaRPr>
                    </a:p>
                  </a:txBody>
                  <a:tcPr anchor="ctr"/>
                </a:tc>
              </a:tr>
              <a:tr h="6233299">
                <a:tc>
                  <a:txBody>
                    <a:bodyPr/>
                    <a:lstStyle/>
                    <a:p>
                      <a:r>
                        <a:rPr lang="en-US" sz="1900" b="1" dirty="0" smtClean="0">
                          <a:latin typeface="Arial" pitchFamily="34" charset="0"/>
                          <a:cs typeface="Arial" pitchFamily="34" charset="0"/>
                        </a:rPr>
                        <a:t>Lot Expiration Report</a:t>
                      </a:r>
                      <a:endParaRPr lang="en-US" sz="1900" b="1" dirty="0">
                        <a:latin typeface="Arial" pitchFamily="34" charset="0"/>
                        <a:cs typeface="Arial" pitchFamily="34" charset="0"/>
                      </a:endParaRPr>
                    </a:p>
                  </a:txBody>
                  <a:tcPr anchor="ctr"/>
                </a:tc>
                <a:tc>
                  <a:txBody>
                    <a:bodyPr/>
                    <a:lstStyle/>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500" dirty="0" smtClean="0">
                        <a:latin typeface="Arial" pitchFamily="34" charset="0"/>
                        <a:cs typeface="Arial" pitchFamily="34" charset="0"/>
                      </a:endParaRP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Staffs</a:t>
                      </a:r>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have to</a:t>
                      </a:r>
                      <a:r>
                        <a:rPr lang="en-US" sz="1900" baseline="0" dirty="0" smtClean="0">
                          <a:latin typeface="Arial" pitchFamily="34" charset="0"/>
                          <a:cs typeface="Arial" pitchFamily="34" charset="0"/>
                        </a:rPr>
                        <a:t> look through all the items in the inventory record in Excel or paper format and take note of the expiring or expired items.</a:t>
                      </a:r>
                      <a:endParaRPr lang="en-US" sz="1900" dirty="0">
                        <a:latin typeface="Arial" pitchFamily="34" charset="0"/>
                        <a:cs typeface="Arial" pitchFamily="34" charset="0"/>
                      </a:endParaRPr>
                    </a:p>
                  </a:txBody>
                  <a:tcPr anchor="ctr"/>
                </a:tc>
                <a:tc>
                  <a:txBody>
                    <a:bodyPr/>
                    <a:lstStyle/>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The lot</a:t>
                      </a:r>
                      <a:r>
                        <a:rPr lang="en-US" sz="1900" baseline="0" dirty="0" smtClean="0">
                          <a:latin typeface="Arial" pitchFamily="34" charset="0"/>
                          <a:cs typeface="Arial" pitchFamily="34" charset="0"/>
                        </a:rPr>
                        <a:t> expiration report shows  a specific list of items in expiry date </a:t>
                      </a:r>
                    </a:p>
                    <a:p>
                      <a:r>
                        <a:rPr lang="en-US" sz="1900" baseline="0" dirty="0" smtClean="0">
                          <a:latin typeface="Arial" pitchFamily="34" charset="0"/>
                          <a:cs typeface="Arial" pitchFamily="34" charset="0"/>
                        </a:rPr>
                        <a:t>  order. From this report, the staff will know which items are expiring or </a:t>
                      </a:r>
                    </a:p>
                    <a:p>
                      <a:r>
                        <a:rPr lang="en-US" sz="1900" baseline="0" dirty="0" smtClean="0">
                          <a:latin typeface="Arial" pitchFamily="34" charset="0"/>
                          <a:cs typeface="Arial" pitchFamily="34" charset="0"/>
                        </a:rPr>
                        <a:t>  expired. I</a:t>
                      </a:r>
                      <a:r>
                        <a:rPr lang="en-SG" sz="1900" b="0" i="0" u="none" strike="noStrike" kern="1200" baseline="0" dirty="0" err="1" smtClean="0">
                          <a:solidFill>
                            <a:schemeClr val="dk1"/>
                          </a:solidFill>
                          <a:latin typeface="Arial" pitchFamily="34" charset="0"/>
                          <a:ea typeface="+mn-ea"/>
                          <a:cs typeface="Arial" pitchFamily="34" charset="0"/>
                        </a:rPr>
                        <a:t>tems</a:t>
                      </a:r>
                      <a:r>
                        <a:rPr lang="en-SG" sz="1900" b="0" i="0" u="none" strike="noStrike" kern="1200" baseline="0" dirty="0" smtClean="0">
                          <a:solidFill>
                            <a:schemeClr val="dk1"/>
                          </a:solidFill>
                          <a:latin typeface="Arial" pitchFamily="34" charset="0"/>
                          <a:ea typeface="+mn-ea"/>
                          <a:cs typeface="Arial" pitchFamily="34" charset="0"/>
                        </a:rPr>
                        <a:t> highlighted in yellow have two weeks shelf life and </a:t>
                      </a:r>
                    </a:p>
                    <a:p>
                      <a:r>
                        <a:rPr lang="en-SG" sz="1900" b="0" i="0" u="none" strike="noStrike" kern="1200" baseline="0" dirty="0" smtClean="0">
                          <a:solidFill>
                            <a:schemeClr val="dk1"/>
                          </a:solidFill>
                          <a:latin typeface="Arial" pitchFamily="34" charset="0"/>
                          <a:ea typeface="+mn-ea"/>
                          <a:cs typeface="Arial" pitchFamily="34" charset="0"/>
                        </a:rPr>
                        <a:t>  these should be brought to the attention for appropriate use to avoid </a:t>
                      </a:r>
                    </a:p>
                    <a:p>
                      <a:r>
                        <a:rPr lang="en-SG" sz="1900" b="0" i="0" u="none" strike="noStrike" kern="1200" baseline="0" dirty="0" smtClean="0">
                          <a:solidFill>
                            <a:schemeClr val="dk1"/>
                          </a:solidFill>
                          <a:latin typeface="Arial" pitchFamily="34" charset="0"/>
                          <a:ea typeface="+mn-ea"/>
                          <a:cs typeface="Arial" pitchFamily="34" charset="0"/>
                        </a:rPr>
                        <a:t>  waste. </a:t>
                      </a:r>
                      <a:r>
                        <a:rPr lang="en-US" sz="1900" baseline="0" dirty="0" smtClean="0">
                          <a:latin typeface="Arial" pitchFamily="34" charset="0"/>
                          <a:cs typeface="Arial" pitchFamily="34" charset="0"/>
                        </a:rPr>
                        <a:t>Expired i</a:t>
                      </a:r>
                      <a:r>
                        <a:rPr lang="en-SG" sz="1900" b="0" i="0" u="none" strike="noStrike" kern="1200" baseline="0" dirty="0" smtClean="0">
                          <a:solidFill>
                            <a:schemeClr val="dk1"/>
                          </a:solidFill>
                          <a:latin typeface="Arial" pitchFamily="34" charset="0"/>
                          <a:ea typeface="+mn-ea"/>
                          <a:cs typeface="Arial" pitchFamily="34" charset="0"/>
                        </a:rPr>
                        <a:t>tem will be highlighted in red and should be booked </a:t>
                      </a:r>
                    </a:p>
                    <a:p>
                      <a:r>
                        <a:rPr lang="en-SG" sz="1900" b="0" i="0" u="none" strike="noStrike" kern="1200" baseline="0" dirty="0" smtClean="0">
                          <a:solidFill>
                            <a:schemeClr val="dk1"/>
                          </a:solidFill>
                          <a:latin typeface="Arial" pitchFamily="34" charset="0"/>
                          <a:ea typeface="+mn-ea"/>
                          <a:cs typeface="Arial" pitchFamily="34" charset="0"/>
                        </a:rPr>
                        <a:t>  out to waste.  </a:t>
                      </a:r>
                      <a:endParaRPr lang="en-US" sz="1900" dirty="0" smtClean="0">
                        <a:latin typeface="Arial" pitchFamily="34" charset="0"/>
                        <a:cs typeface="Arial" pitchFamily="34" charset="0"/>
                      </a:endParaRPr>
                    </a:p>
                  </a:txBody>
                  <a:tcPr anchor="ctr"/>
                </a:tc>
              </a:tr>
              <a:tr h="6393085">
                <a:tc>
                  <a:txBody>
                    <a:bodyPr/>
                    <a:lstStyle/>
                    <a:p>
                      <a:r>
                        <a:rPr lang="en-US" sz="1900" b="1" dirty="0" smtClean="0">
                          <a:latin typeface="Arial" pitchFamily="34" charset="0"/>
                          <a:cs typeface="Arial" pitchFamily="34" charset="0"/>
                        </a:rPr>
                        <a:t>Item Stock Report</a:t>
                      </a:r>
                      <a:endParaRPr lang="en-US" sz="19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5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pitchFamily="34" charset="0"/>
                          <a:cs typeface="Arial" pitchFamily="34" charset="0"/>
                        </a:rPr>
                        <a:t>Staffs</a:t>
                      </a:r>
                      <a:r>
                        <a:rPr lang="en-US" sz="1900" baseline="0" dirty="0" smtClean="0">
                          <a:latin typeface="Arial" pitchFamily="34" charset="0"/>
                          <a:cs typeface="Arial" pitchFamily="34" charset="0"/>
                        </a:rPr>
                        <a:t> </a:t>
                      </a:r>
                      <a:r>
                        <a:rPr lang="en-US" sz="1900" dirty="0" smtClean="0">
                          <a:latin typeface="Arial" pitchFamily="34" charset="0"/>
                          <a:cs typeface="Arial" pitchFamily="34" charset="0"/>
                        </a:rPr>
                        <a:t>have to</a:t>
                      </a:r>
                      <a:r>
                        <a:rPr lang="en-US" sz="1900" baseline="0" dirty="0" smtClean="0">
                          <a:latin typeface="Arial" pitchFamily="34" charset="0"/>
                          <a:cs typeface="Arial" pitchFamily="34" charset="0"/>
                        </a:rPr>
                        <a:t> look through all the items in the inventory record in Excel or paper format and take note of which items are low in stock.</a:t>
                      </a:r>
                      <a:endParaRPr lang="en-US" sz="1900" dirty="0" smtClean="0">
                        <a:latin typeface="Arial" pitchFamily="34" charset="0"/>
                        <a:cs typeface="Arial" pitchFamily="34" charset="0"/>
                      </a:endParaRPr>
                    </a:p>
                  </a:txBody>
                  <a:tcPr anchor="ctr"/>
                </a:tc>
                <a:tc>
                  <a:txBody>
                    <a:bodyPr/>
                    <a:lstStyle/>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1900" b="0" i="0" u="none" strike="noStrike" kern="1200" baseline="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1900" b="0" i="0" u="none" strike="noStrike" kern="1200" baseline="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1900" b="0" i="0" u="none" strike="noStrike" kern="1200" baseline="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1900" b="0" i="0" u="none" strike="noStrike" kern="1200" baseline="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500" b="0" i="0" u="none" strike="noStrike" kern="1200" baseline="0" dirty="0" smtClean="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900" b="0" i="0" u="none" strike="noStrike" kern="1200" baseline="0" dirty="0" smtClean="0">
                          <a:solidFill>
                            <a:schemeClr val="dk1"/>
                          </a:solidFill>
                          <a:latin typeface="Arial" pitchFamily="34" charset="0"/>
                          <a:ea typeface="+mn-ea"/>
                          <a:cs typeface="Arial" pitchFamily="34" charset="0"/>
                        </a:rPr>
                        <a:t>  From this report, staff can see the current stock on hand with the </a:t>
                      </a:r>
                    </a:p>
                    <a:p>
                      <a:pPr marL="0" marR="0" indent="0" algn="l" defTabSz="914400" rtl="0" eaLnBrk="1" fontAlgn="auto" latinLnBrk="0" hangingPunct="1">
                        <a:lnSpc>
                          <a:spcPct val="100000"/>
                        </a:lnSpc>
                        <a:spcBef>
                          <a:spcPts val="0"/>
                        </a:spcBef>
                        <a:spcAft>
                          <a:spcPts val="0"/>
                        </a:spcAft>
                        <a:buClrTx/>
                        <a:buSzTx/>
                        <a:buFontTx/>
                        <a:buNone/>
                        <a:tabLst/>
                        <a:defRPr/>
                      </a:pPr>
                      <a:r>
                        <a:rPr lang="en-SG" sz="1900" b="0" i="0" u="none" strike="noStrike" kern="1200" baseline="0" dirty="0" smtClean="0">
                          <a:solidFill>
                            <a:schemeClr val="dk1"/>
                          </a:solidFill>
                          <a:latin typeface="Arial" pitchFamily="34" charset="0"/>
                          <a:ea typeface="+mn-ea"/>
                          <a:cs typeface="Arial" pitchFamily="34" charset="0"/>
                        </a:rPr>
                        <a:t>  associated ‘MIN’ and ‘MAX’ levels for each item. Any items at or below  </a:t>
                      </a:r>
                    </a:p>
                    <a:p>
                      <a:pPr marL="0" marR="0" indent="0" algn="l" defTabSz="914400" rtl="0" eaLnBrk="1" fontAlgn="auto" latinLnBrk="0" hangingPunct="1">
                        <a:lnSpc>
                          <a:spcPct val="100000"/>
                        </a:lnSpc>
                        <a:spcBef>
                          <a:spcPts val="0"/>
                        </a:spcBef>
                        <a:spcAft>
                          <a:spcPts val="0"/>
                        </a:spcAft>
                        <a:buClrTx/>
                        <a:buSzTx/>
                        <a:buFontTx/>
                        <a:buNone/>
                        <a:tabLst/>
                        <a:defRPr/>
                      </a:pPr>
                      <a:r>
                        <a:rPr lang="en-SG" sz="1900" b="0" i="0" u="none" strike="noStrike" kern="1200" baseline="0" dirty="0" smtClean="0">
                          <a:solidFill>
                            <a:schemeClr val="dk1"/>
                          </a:solidFill>
                          <a:latin typeface="Arial" pitchFamily="34" charset="0"/>
                          <a:ea typeface="+mn-ea"/>
                          <a:cs typeface="Arial" pitchFamily="34" charset="0"/>
                        </a:rPr>
                        <a:t>  the minimum level will be highlighted in red. Together with lot </a:t>
                      </a:r>
                    </a:p>
                    <a:p>
                      <a:pPr marL="0" marR="0" indent="0" algn="l" defTabSz="914400" rtl="0" eaLnBrk="1" fontAlgn="auto" latinLnBrk="0" hangingPunct="1">
                        <a:lnSpc>
                          <a:spcPct val="100000"/>
                        </a:lnSpc>
                        <a:spcBef>
                          <a:spcPts val="0"/>
                        </a:spcBef>
                        <a:spcAft>
                          <a:spcPts val="0"/>
                        </a:spcAft>
                        <a:buClrTx/>
                        <a:buSzTx/>
                        <a:buFontTx/>
                        <a:buNone/>
                        <a:tabLst/>
                        <a:defRPr/>
                      </a:pPr>
                      <a:r>
                        <a:rPr lang="en-SG" sz="1900" b="0" i="0" u="none" strike="noStrike" kern="1200" baseline="0" dirty="0" smtClean="0">
                          <a:solidFill>
                            <a:schemeClr val="dk1"/>
                          </a:solidFill>
                          <a:latin typeface="Arial" pitchFamily="34" charset="0"/>
                          <a:ea typeface="+mn-ea"/>
                          <a:cs typeface="Arial" pitchFamily="34" charset="0"/>
                        </a:rPr>
                        <a:t>  expiration report, the staff is able to quickly assess the stock level </a:t>
                      </a:r>
                    </a:p>
                    <a:p>
                      <a:pPr marL="0" marR="0" indent="0" algn="l" defTabSz="914400" rtl="0" eaLnBrk="1" fontAlgn="auto" latinLnBrk="0" hangingPunct="1">
                        <a:lnSpc>
                          <a:spcPct val="100000"/>
                        </a:lnSpc>
                        <a:spcBef>
                          <a:spcPts val="0"/>
                        </a:spcBef>
                        <a:spcAft>
                          <a:spcPts val="0"/>
                        </a:spcAft>
                        <a:buClrTx/>
                        <a:buSzTx/>
                        <a:buFontTx/>
                        <a:buNone/>
                        <a:tabLst/>
                        <a:defRPr/>
                      </a:pPr>
                      <a:r>
                        <a:rPr lang="en-SG" sz="1900" b="0" i="0" u="none" strike="noStrike" kern="1200" baseline="0" dirty="0" smtClean="0">
                          <a:solidFill>
                            <a:schemeClr val="dk1"/>
                          </a:solidFill>
                          <a:latin typeface="Arial" pitchFamily="34" charset="0"/>
                          <a:ea typeface="+mn-ea"/>
                          <a:cs typeface="Arial" pitchFamily="34" charset="0"/>
                        </a:rPr>
                        <a:t>  situation and prepare the order list . </a:t>
                      </a:r>
                      <a:endParaRPr lang="en-US" sz="1900" dirty="0" smtClean="0">
                        <a:latin typeface="Arial" pitchFamily="34" charset="0"/>
                        <a:cs typeface="Arial" pitchFamily="34" charset="0"/>
                      </a:endParaRPr>
                    </a:p>
                  </a:txBody>
                  <a:tcPr anchor="ctr"/>
                </a:tc>
              </a:tr>
              <a:tr h="3902556">
                <a:tc>
                  <a:txBody>
                    <a:bodyPr/>
                    <a:lstStyle/>
                    <a:p>
                      <a:r>
                        <a:rPr lang="en-US" sz="1900" b="1" dirty="0" smtClean="0">
                          <a:latin typeface="Arial" pitchFamily="34" charset="0"/>
                          <a:cs typeface="Arial" pitchFamily="34" charset="0"/>
                        </a:rPr>
                        <a:t>Booking in </a:t>
                      </a:r>
                    </a:p>
                    <a:p>
                      <a:r>
                        <a:rPr lang="en-US" sz="1900" b="1" dirty="0" smtClean="0">
                          <a:latin typeface="Arial" pitchFamily="34" charset="0"/>
                          <a:cs typeface="Arial" pitchFamily="34" charset="0"/>
                        </a:rPr>
                        <a:t>and out Reports</a:t>
                      </a:r>
                      <a:endParaRPr lang="en-US" sz="19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pitchFamily="34" charset="0"/>
                          <a:cs typeface="Arial" pitchFamily="34" charset="0"/>
                        </a:rPr>
                        <a:t>Staffs</a:t>
                      </a:r>
                      <a:r>
                        <a:rPr lang="en-US" sz="1900" baseline="0" dirty="0" smtClean="0">
                          <a:latin typeface="Arial" pitchFamily="34" charset="0"/>
                          <a:cs typeface="Arial" pitchFamily="34" charset="0"/>
                        </a:rPr>
                        <a:t> have to look for specific item inventory record in the inventory record in Excel or paper format when tracing for the person who booked out the item. Unable to trace the one who did the recording/booking in of new items.</a:t>
                      </a:r>
                      <a:endParaRPr lang="en-US" sz="1900" dirty="0" smtClean="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pitchFamily="34" charset="0"/>
                          <a:cs typeface="Arial" pitchFamily="34" charset="0"/>
                        </a:rPr>
                        <a:t>Booking in/out report for audit</a:t>
                      </a:r>
                      <a:r>
                        <a:rPr lang="en-US" sz="1900" baseline="0" dirty="0" smtClean="0">
                          <a:latin typeface="Arial" pitchFamily="34" charset="0"/>
                          <a:cs typeface="Arial" pitchFamily="34" charset="0"/>
                        </a:rPr>
                        <a:t> trail </a:t>
                      </a:r>
                      <a:r>
                        <a:rPr lang="en-US" sz="1900" dirty="0" smtClean="0">
                          <a:latin typeface="Arial" pitchFamily="34" charset="0"/>
                          <a:cs typeface="Arial" pitchFamily="34" charset="0"/>
                        </a:rPr>
                        <a:t>is customizable</a:t>
                      </a:r>
                      <a:r>
                        <a:rPr lang="en-US" sz="1900" baseline="0" dirty="0" smtClean="0">
                          <a:latin typeface="Arial" pitchFamily="34" charset="0"/>
                          <a:cs typeface="Arial" pitchFamily="34" charset="0"/>
                        </a:rPr>
                        <a:t> such as the staff can define the date range, pack ID and supplier.</a:t>
                      </a:r>
                      <a:endParaRPr lang="en-US" sz="1900" dirty="0" smtClean="0">
                        <a:latin typeface="Arial" pitchFamily="34" charset="0"/>
                        <a:cs typeface="Arial" pitchFamily="34" charset="0"/>
                      </a:endParaRPr>
                    </a:p>
                  </a:txBody>
                  <a:tcPr anchor="ctr"/>
                </a:tc>
              </a:tr>
            </a:tbl>
          </a:graphicData>
        </a:graphic>
      </p:graphicFrame>
      <p:grpSp>
        <p:nvGrpSpPr>
          <p:cNvPr id="94" name="Group 93"/>
          <p:cNvGrpSpPr/>
          <p:nvPr/>
        </p:nvGrpSpPr>
        <p:grpSpPr>
          <a:xfrm>
            <a:off x="2031206" y="23764081"/>
            <a:ext cx="13337058" cy="10591800"/>
            <a:chOff x="2031206" y="23764081"/>
            <a:chExt cx="13337058" cy="10591800"/>
          </a:xfrm>
        </p:grpSpPr>
        <p:pic>
          <p:nvPicPr>
            <p:cNvPr id="6" name="Picture 5"/>
            <p:cNvPicPr>
              <a:picLocks noChangeAspect="1" noChangeArrowheads="1"/>
            </p:cNvPicPr>
            <p:nvPr/>
          </p:nvPicPr>
          <p:blipFill>
            <a:blip r:embed="rId7" cstate="print"/>
            <a:srcRect l="12507" t="14071" r="14368" b="31242"/>
            <a:stretch>
              <a:fillRect/>
            </a:stretch>
          </p:blipFill>
          <p:spPr bwMode="auto">
            <a:xfrm>
              <a:off x="7212806" y="23764081"/>
              <a:ext cx="6858000" cy="4103077"/>
            </a:xfrm>
            <a:prstGeom prst="rect">
              <a:avLst/>
            </a:prstGeom>
            <a:noFill/>
            <a:ln w="9525">
              <a:noFill/>
              <a:miter lim="800000"/>
              <a:headEnd/>
              <a:tailEnd/>
            </a:ln>
          </p:spPr>
        </p:pic>
        <p:pic>
          <p:nvPicPr>
            <p:cNvPr id="56" name="Picture 55" descr="9.jpg"/>
            <p:cNvPicPr>
              <a:picLocks noChangeAspect="1"/>
            </p:cNvPicPr>
            <p:nvPr/>
          </p:nvPicPr>
          <p:blipFill>
            <a:blip r:embed="rId8" cstate="print"/>
            <a:stretch>
              <a:fillRect/>
            </a:stretch>
          </p:blipFill>
          <p:spPr>
            <a:xfrm>
              <a:off x="2107406" y="23840282"/>
              <a:ext cx="3733800" cy="3059372"/>
            </a:xfrm>
            <a:prstGeom prst="rect">
              <a:avLst/>
            </a:prstGeom>
          </p:spPr>
        </p:pic>
        <p:grpSp>
          <p:nvGrpSpPr>
            <p:cNvPr id="93" name="Group 92"/>
            <p:cNvGrpSpPr/>
            <p:nvPr/>
          </p:nvGrpSpPr>
          <p:grpSpPr>
            <a:xfrm>
              <a:off x="2031206" y="29250481"/>
              <a:ext cx="13337058" cy="5105400"/>
              <a:chOff x="2031206" y="29250481"/>
              <a:chExt cx="13337058" cy="5105400"/>
            </a:xfrm>
          </p:grpSpPr>
          <p:pic>
            <p:nvPicPr>
              <p:cNvPr id="5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662" t="32139" r="40519" b="52906"/>
              <a:stretch/>
            </p:blipFill>
            <p:spPr bwMode="auto">
              <a:xfrm>
                <a:off x="12699205" y="29326681"/>
                <a:ext cx="266905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10" cstate="print"/>
              <a:srcRect l="19382" t="21883" r="19368" b="24211"/>
              <a:stretch>
                <a:fillRect/>
              </a:stretch>
            </p:blipFill>
            <p:spPr bwMode="auto">
              <a:xfrm>
                <a:off x="6298406" y="29250481"/>
                <a:ext cx="6400800" cy="4700530"/>
              </a:xfrm>
              <a:prstGeom prst="rect">
                <a:avLst/>
              </a:prstGeom>
              <a:noFill/>
              <a:ln w="9525">
                <a:noFill/>
                <a:miter lim="800000"/>
                <a:headEnd/>
                <a:tailEnd/>
              </a:ln>
            </p:spPr>
          </p:pic>
          <p:pic>
            <p:nvPicPr>
              <p:cNvPr id="58" name="Picture 57" descr="8.jpg"/>
              <p:cNvPicPr>
                <a:picLocks noChangeAspect="1"/>
              </p:cNvPicPr>
              <p:nvPr/>
            </p:nvPicPr>
            <p:blipFill>
              <a:blip r:embed="rId11" cstate="print"/>
              <a:srcRect l="10714"/>
              <a:stretch>
                <a:fillRect/>
              </a:stretch>
            </p:blipFill>
            <p:spPr>
              <a:xfrm>
                <a:off x="2031206" y="29402881"/>
                <a:ext cx="3886200" cy="4953000"/>
              </a:xfrm>
              <a:prstGeom prst="rect">
                <a:avLst/>
              </a:prstGeom>
            </p:spPr>
          </p:pic>
          <p:cxnSp>
            <p:nvCxnSpPr>
              <p:cNvPr id="61" name="Straight Arrow Connector 60"/>
              <p:cNvCxnSpPr/>
              <p:nvPr/>
            </p:nvCxnSpPr>
            <p:spPr>
              <a:xfrm>
                <a:off x="3326606" y="32527081"/>
                <a:ext cx="685800" cy="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6" descr="E:\Poster\RMS\1.jpg"/>
              <p:cNvPicPr>
                <a:picLocks noChangeAspect="1" noChangeArrowheads="1"/>
              </p:cNvPicPr>
              <p:nvPr/>
            </p:nvPicPr>
            <p:blipFill>
              <a:blip r:embed="rId12" cstate="print">
                <a:lum bright="20000" contrast="20000"/>
              </a:blip>
              <a:srcRect l="44792" t="51303" r="31250" b="25244"/>
              <a:stretch>
                <a:fillRect/>
              </a:stretch>
            </p:blipFill>
            <p:spPr bwMode="auto">
              <a:xfrm>
                <a:off x="13080206" y="31993681"/>
                <a:ext cx="1859910" cy="1714944"/>
              </a:xfrm>
              <a:prstGeom prst="rect">
                <a:avLst/>
              </a:prstGeom>
              <a:noFill/>
            </p:spPr>
          </p:pic>
        </p:grpSp>
      </p:grpSp>
      <p:grpSp>
        <p:nvGrpSpPr>
          <p:cNvPr id="92" name="Group 91"/>
          <p:cNvGrpSpPr/>
          <p:nvPr/>
        </p:nvGrpSpPr>
        <p:grpSpPr>
          <a:xfrm>
            <a:off x="2031206" y="35727481"/>
            <a:ext cx="3886200" cy="4419600"/>
            <a:chOff x="2031206" y="35727481"/>
            <a:chExt cx="3886200" cy="4419600"/>
          </a:xfrm>
        </p:grpSpPr>
        <p:pic>
          <p:nvPicPr>
            <p:cNvPr id="64" name="Picture 63" descr="8.jpg"/>
            <p:cNvPicPr>
              <a:picLocks noChangeAspect="1"/>
            </p:cNvPicPr>
            <p:nvPr/>
          </p:nvPicPr>
          <p:blipFill>
            <a:blip r:embed="rId11" cstate="print"/>
            <a:srcRect l="10714"/>
            <a:stretch>
              <a:fillRect/>
            </a:stretch>
          </p:blipFill>
          <p:spPr>
            <a:xfrm>
              <a:off x="2031206" y="35727481"/>
              <a:ext cx="3886200" cy="4419600"/>
            </a:xfrm>
            <a:prstGeom prst="rect">
              <a:avLst/>
            </a:prstGeom>
          </p:spPr>
        </p:pic>
        <p:sp>
          <p:nvSpPr>
            <p:cNvPr id="68" name="Right Brace 67"/>
            <p:cNvSpPr/>
            <p:nvPr/>
          </p:nvSpPr>
          <p:spPr>
            <a:xfrm>
              <a:off x="4317206" y="38775481"/>
              <a:ext cx="228600" cy="129540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Arrow Connector 81"/>
            <p:cNvCxnSpPr/>
            <p:nvPr/>
          </p:nvCxnSpPr>
          <p:spPr>
            <a:xfrm flipV="1">
              <a:off x="3098006" y="38927881"/>
              <a:ext cx="685800" cy="3810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7423606" y="8905081"/>
            <a:ext cx="11734800" cy="10363200"/>
            <a:chOff x="17423606" y="8905081"/>
            <a:chExt cx="11734800" cy="10363200"/>
          </a:xfrm>
        </p:grpSpPr>
        <p:pic>
          <p:nvPicPr>
            <p:cNvPr id="16" name="Picture 6"/>
            <p:cNvPicPr>
              <a:picLocks noChangeAspect="1" noChangeArrowheads="1"/>
            </p:cNvPicPr>
            <p:nvPr/>
          </p:nvPicPr>
          <p:blipFill>
            <a:blip r:embed="rId13" cstate="print"/>
            <a:srcRect l="7507" t="9383" r="6243" b="53117"/>
            <a:stretch>
              <a:fillRect/>
            </a:stretch>
          </p:blipFill>
          <p:spPr bwMode="auto">
            <a:xfrm>
              <a:off x="21767006" y="9209881"/>
              <a:ext cx="7234238" cy="3733800"/>
            </a:xfrm>
            <a:prstGeom prst="rect">
              <a:avLst/>
            </a:prstGeom>
            <a:noFill/>
            <a:ln w="9525">
              <a:noFill/>
              <a:miter lim="800000"/>
              <a:headEnd/>
              <a:tailEnd/>
            </a:ln>
          </p:spPr>
        </p:pic>
        <p:pic>
          <p:nvPicPr>
            <p:cNvPr id="1031" name="Picture 7"/>
            <p:cNvPicPr>
              <a:picLocks noChangeAspect="1" noChangeArrowheads="1"/>
            </p:cNvPicPr>
            <p:nvPr/>
          </p:nvPicPr>
          <p:blipFill>
            <a:blip r:embed="rId14" cstate="print"/>
            <a:srcRect l="7500" t="8594" r="6875" b="64062"/>
            <a:stretch>
              <a:fillRect/>
            </a:stretch>
          </p:blipFill>
          <p:spPr bwMode="auto">
            <a:xfrm>
              <a:off x="21767006" y="16525081"/>
              <a:ext cx="7391400" cy="2743200"/>
            </a:xfrm>
            <a:prstGeom prst="rect">
              <a:avLst/>
            </a:prstGeom>
            <a:noFill/>
            <a:ln w="9525">
              <a:noFill/>
              <a:miter lim="800000"/>
              <a:headEnd/>
              <a:tailEnd/>
            </a:ln>
          </p:spPr>
        </p:pic>
        <p:pic>
          <p:nvPicPr>
            <p:cNvPr id="89" name="Picture 88" descr="8.jpg"/>
            <p:cNvPicPr>
              <a:picLocks noChangeAspect="1"/>
            </p:cNvPicPr>
            <p:nvPr/>
          </p:nvPicPr>
          <p:blipFill>
            <a:blip r:embed="rId11" cstate="print"/>
            <a:srcRect l="10714"/>
            <a:stretch>
              <a:fillRect/>
            </a:stretch>
          </p:blipFill>
          <p:spPr>
            <a:xfrm>
              <a:off x="17423606" y="8905081"/>
              <a:ext cx="3886200" cy="4953000"/>
            </a:xfrm>
            <a:prstGeom prst="rect">
              <a:avLst/>
            </a:prstGeom>
          </p:spPr>
        </p:pic>
        <p:cxnSp>
          <p:nvCxnSpPr>
            <p:cNvPr id="81" name="Straight Arrow Connector 80"/>
            <p:cNvCxnSpPr/>
            <p:nvPr/>
          </p:nvCxnSpPr>
          <p:spPr>
            <a:xfrm flipV="1">
              <a:off x="18795206" y="12486481"/>
              <a:ext cx="381000" cy="3810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15823406" y="25516681"/>
            <a:ext cx="7448664" cy="608967"/>
          </a:xfrm>
          <a:prstGeom prst="rect">
            <a:avLst/>
          </a:prstGeom>
          <a:noFill/>
        </p:spPr>
        <p:txBody>
          <a:bodyPr wrap="square" lIns="298277" tIns="149139" rIns="298277" bIns="149139" rtlCol="0">
            <a:spAutoFit/>
          </a:bodyPr>
          <a:lstStyle/>
          <a:p>
            <a:r>
              <a:rPr lang="en-US" sz="2000" b="1" i="1" dirty="0" smtClean="0">
                <a:latin typeface="Arial" pitchFamily="34" charset="0"/>
                <a:cs typeface="Arial" pitchFamily="34" charset="0"/>
              </a:rPr>
              <a:t>Table 2. Comparison of MIS </a:t>
            </a:r>
            <a:r>
              <a:rPr lang="en-US" sz="2000" b="1" i="1" dirty="0" err="1" smtClean="0">
                <a:latin typeface="Arial" pitchFamily="34" charset="0"/>
                <a:cs typeface="Arial" pitchFamily="34" charset="0"/>
              </a:rPr>
              <a:t>vs</a:t>
            </a:r>
            <a:r>
              <a:rPr lang="en-US" sz="2000" b="1" i="1" dirty="0" smtClean="0">
                <a:latin typeface="Arial" pitchFamily="34" charset="0"/>
                <a:cs typeface="Arial" pitchFamily="34" charset="0"/>
              </a:rPr>
              <a:t> CRMS</a:t>
            </a:r>
            <a:endParaRPr lang="en-US" sz="2000" b="1" dirty="0"/>
          </a:p>
        </p:txBody>
      </p:sp>
      <p:grpSp>
        <p:nvGrpSpPr>
          <p:cNvPr id="97" name="Group 96"/>
          <p:cNvGrpSpPr/>
          <p:nvPr/>
        </p:nvGrpSpPr>
        <p:grpSpPr>
          <a:xfrm>
            <a:off x="17423606" y="15382081"/>
            <a:ext cx="11887200" cy="8686800"/>
            <a:chOff x="17423606" y="15382081"/>
            <a:chExt cx="11887200" cy="8686800"/>
          </a:xfrm>
        </p:grpSpPr>
        <p:pic>
          <p:nvPicPr>
            <p:cNvPr id="88" name="Picture 87" descr="8.jpg"/>
            <p:cNvPicPr>
              <a:picLocks noChangeAspect="1"/>
            </p:cNvPicPr>
            <p:nvPr/>
          </p:nvPicPr>
          <p:blipFill>
            <a:blip r:embed="rId11" cstate="print"/>
            <a:srcRect l="10714"/>
            <a:stretch>
              <a:fillRect/>
            </a:stretch>
          </p:blipFill>
          <p:spPr>
            <a:xfrm>
              <a:off x="17423606" y="15382081"/>
              <a:ext cx="3886200" cy="4953000"/>
            </a:xfrm>
            <a:prstGeom prst="rect">
              <a:avLst/>
            </a:prstGeom>
          </p:spPr>
        </p:pic>
        <p:sp>
          <p:nvSpPr>
            <p:cNvPr id="90" name="Right Brace 89"/>
            <p:cNvSpPr/>
            <p:nvPr/>
          </p:nvSpPr>
          <p:spPr>
            <a:xfrm>
              <a:off x="19709606" y="18811081"/>
              <a:ext cx="152400" cy="144780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2" name="Picture 8"/>
            <p:cNvPicPr>
              <a:picLocks noChangeAspect="1" noChangeArrowheads="1"/>
            </p:cNvPicPr>
            <p:nvPr/>
          </p:nvPicPr>
          <p:blipFill>
            <a:blip r:embed="rId15" cstate="print"/>
            <a:srcRect l="6882" t="10790" r="6243" b="64054"/>
            <a:stretch>
              <a:fillRect/>
            </a:stretch>
          </p:blipFill>
          <p:spPr bwMode="auto">
            <a:xfrm>
              <a:off x="21614606" y="22087681"/>
              <a:ext cx="3663462" cy="1981200"/>
            </a:xfrm>
            <a:prstGeom prst="rect">
              <a:avLst/>
            </a:prstGeom>
            <a:noFill/>
            <a:ln w="9525">
              <a:noFill/>
              <a:miter lim="800000"/>
              <a:headEnd/>
              <a:tailEnd/>
            </a:ln>
          </p:spPr>
        </p:pic>
        <p:pic>
          <p:nvPicPr>
            <p:cNvPr id="1034" name="Picture 10"/>
            <p:cNvPicPr>
              <a:picLocks noChangeAspect="1" noChangeArrowheads="1"/>
            </p:cNvPicPr>
            <p:nvPr/>
          </p:nvPicPr>
          <p:blipFill>
            <a:blip r:embed="rId16" cstate="print"/>
            <a:srcRect l="7507" t="10946" r="6868" b="61710"/>
            <a:stretch>
              <a:fillRect/>
            </a:stretch>
          </p:blipFill>
          <p:spPr bwMode="auto">
            <a:xfrm>
              <a:off x="25272206" y="22087681"/>
              <a:ext cx="4038600" cy="1981200"/>
            </a:xfrm>
            <a:prstGeom prst="rect">
              <a:avLst/>
            </a:prstGeom>
            <a:noFill/>
            <a:ln w="9525">
              <a:noFill/>
              <a:miter lim="800000"/>
              <a:headEnd/>
              <a:tailEnd/>
            </a:ln>
          </p:spPr>
        </p:pic>
      </p:grpSp>
    </p:spTree>
    <p:extLst>
      <p:ext uri="{BB962C8B-B14F-4D97-AF65-F5344CB8AC3E}">
        <p14:creationId xmlns:p14="http://schemas.microsoft.com/office/powerpoint/2010/main" val="3889097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932159871EB74D86D5863409B6079A" ma:contentTypeVersion="1" ma:contentTypeDescription="Create a new document." ma:contentTypeScope="" ma:versionID="c3d49e8a869d0a2fdfcbea3b466c7d43">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134A1-90C1-4677-8A9F-10F27EF522E1}"/>
</file>

<file path=customXml/itemProps2.xml><?xml version="1.0" encoding="utf-8"?>
<ds:datastoreItem xmlns:ds="http://schemas.openxmlformats.org/officeDocument/2006/customXml" ds:itemID="{2C49D04E-5333-43E1-8A7A-6407F1B0305A}"/>
</file>

<file path=customXml/itemProps3.xml><?xml version="1.0" encoding="utf-8"?>
<ds:datastoreItem xmlns:ds="http://schemas.openxmlformats.org/officeDocument/2006/customXml" ds:itemID="{98B26628-D0E2-4033-A177-87CAF46AC80F}"/>
</file>

<file path=docProps/app.xml><?xml version="1.0" encoding="utf-8"?>
<Properties xmlns="http://schemas.openxmlformats.org/officeDocument/2006/extended-properties" xmlns:vt="http://schemas.openxmlformats.org/officeDocument/2006/docPropsVTypes">
  <TotalTime>401</TotalTime>
  <Words>1060</Words>
  <Application>Microsoft Office PowerPoint</Application>
  <PresentationFormat>Custom</PresentationFormat>
  <Paragraphs>251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shhq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Celene Oh Saw Lay</cp:lastModifiedBy>
  <cp:revision>85</cp:revision>
  <dcterms:created xsi:type="dcterms:W3CDTF">2013-06-13T08:19:24Z</dcterms:created>
  <dcterms:modified xsi:type="dcterms:W3CDTF">2014-07-09T09:36:41Z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0x0101006E932159871EB74D86D5863409B6079A</vt:lpwstr>
  </property>
</Properties>
</file>